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handoutMasterIdLst>
    <p:handoutMasterId r:id="rId20"/>
  </p:handoutMasterIdLst>
  <p:sldIdLst>
    <p:sldId id="325" r:id="rId5"/>
    <p:sldId id="326" r:id="rId6"/>
    <p:sldId id="340" r:id="rId7"/>
    <p:sldId id="327" r:id="rId8"/>
    <p:sldId id="347" r:id="rId9"/>
    <p:sldId id="348" r:id="rId10"/>
    <p:sldId id="349" r:id="rId11"/>
    <p:sldId id="350" r:id="rId12"/>
    <p:sldId id="328" r:id="rId13"/>
    <p:sldId id="345" r:id="rId14"/>
    <p:sldId id="351" r:id="rId15"/>
    <p:sldId id="334" r:id="rId16"/>
    <p:sldId id="335" r:id="rId17"/>
    <p:sldId id="3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91F391"/>
    <a:srgbClr val="D9B0AB"/>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05" autoAdjust="0"/>
  </p:normalViewPr>
  <p:slideViewPr>
    <p:cSldViewPr snapToGrid="0">
      <p:cViewPr varScale="1">
        <p:scale>
          <a:sx n="61" d="100"/>
          <a:sy n="61" d="100"/>
        </p:scale>
        <p:origin x="56" y="96"/>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CACE6-6832-442C-9DC0-2DA0D294542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AA529B0-6B9A-4F4C-8951-EB95637B86A0}">
      <dgm:prSet phldrT="[Text]"/>
      <dgm:spPr/>
      <dgm:t>
        <a:bodyPr/>
        <a:lstStyle/>
        <a:p>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p>
      </dgm:t>
    </dgm:pt>
    <dgm:pt modelId="{480F6522-6675-418E-B1C7-2C73DC9AC457}" type="parTrans" cxnId="{70B278B2-30B7-42B3-BF3B-AB82587F2602}">
      <dgm:prSet/>
      <dgm:spPr/>
      <dgm:t>
        <a:bodyPr/>
        <a:lstStyle/>
        <a:p>
          <a:endParaRPr lang="en-US"/>
        </a:p>
      </dgm:t>
    </dgm:pt>
    <dgm:pt modelId="{185185B1-2229-411D-A633-F2678984703C}" type="sibTrans" cxnId="{70B278B2-30B7-42B3-BF3B-AB82587F2602}">
      <dgm:prSet/>
      <dgm:spPr/>
      <dgm:t>
        <a:bodyPr/>
        <a:lstStyle/>
        <a:p>
          <a:endParaRPr lang="en-US"/>
        </a:p>
      </dgm:t>
    </dgm:pt>
    <dgm:pt modelId="{92699F5E-00FA-4C61-9010-82B64DA0744A}">
      <dgm:prSet phldrT="[Text]"/>
      <dgm:spPr/>
      <dgm:t>
        <a:bodyPr/>
        <a:lstStyle/>
        <a:p>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khoa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endParaRPr lang="en-US" dirty="0">
            <a:latin typeface="Times New Roman" panose="02020603050405020304" pitchFamily="18" charset="0"/>
            <a:cs typeface="Times New Roman" panose="02020603050405020304" pitchFamily="18" charset="0"/>
          </a:endParaRPr>
        </a:p>
      </dgm:t>
    </dgm:pt>
    <dgm:pt modelId="{61043E8F-EA4A-4589-95A8-76CBB203973E}" type="parTrans" cxnId="{063E2B09-3EBB-48A6-A45A-FF6633C85737}">
      <dgm:prSet/>
      <dgm:spPr/>
      <dgm:t>
        <a:bodyPr/>
        <a:lstStyle/>
        <a:p>
          <a:endParaRPr lang="en-US"/>
        </a:p>
      </dgm:t>
    </dgm:pt>
    <dgm:pt modelId="{5963FBEB-922E-43E4-9690-97ED5C522863}" type="sibTrans" cxnId="{063E2B09-3EBB-48A6-A45A-FF6633C85737}">
      <dgm:prSet/>
      <dgm:spPr/>
      <dgm:t>
        <a:bodyPr/>
        <a:lstStyle/>
        <a:p>
          <a:endParaRPr lang="en-US"/>
        </a:p>
      </dgm:t>
    </dgm:pt>
    <dgm:pt modelId="{CFDC922C-0006-4410-84BB-D89A8E40F262}">
      <dgm:prSet phldrT="[Text]"/>
      <dgm:spPr/>
      <dgm:t>
        <a:bodyPr/>
        <a:lstStyle/>
        <a:p>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thúc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trưởng</a:t>
          </a:r>
          <a:endParaRPr lang="en-US" dirty="0">
            <a:latin typeface="Times New Roman" panose="02020603050405020304" pitchFamily="18" charset="0"/>
            <a:cs typeface="Times New Roman" panose="02020603050405020304" pitchFamily="18" charset="0"/>
          </a:endParaRPr>
        </a:p>
      </dgm:t>
    </dgm:pt>
    <dgm:pt modelId="{C2EBF4C6-29A3-4820-83C9-EAB1C9BEF487}" type="parTrans" cxnId="{FBE43AD4-C2F0-4FDE-9653-3231FF021985}">
      <dgm:prSet/>
      <dgm:spPr/>
      <dgm:t>
        <a:bodyPr/>
        <a:lstStyle/>
        <a:p>
          <a:endParaRPr lang="en-US"/>
        </a:p>
      </dgm:t>
    </dgm:pt>
    <dgm:pt modelId="{0C4AED85-7BE6-4BE4-BDF3-2580E57FB9E1}" type="sibTrans" cxnId="{FBE43AD4-C2F0-4FDE-9653-3231FF021985}">
      <dgm:prSet/>
      <dgm:spPr/>
      <dgm:t>
        <a:bodyPr/>
        <a:lstStyle/>
        <a:p>
          <a:endParaRPr lang="en-US"/>
        </a:p>
      </dgm:t>
    </dgm:pt>
    <dgm:pt modelId="{27E48845-70CD-4CC4-BEAE-9D9A11474F44}" type="pres">
      <dgm:prSet presAssocID="{FC3CACE6-6832-442C-9DC0-2DA0D2945426}" presName="Name0" presStyleCnt="0">
        <dgm:presLayoutVars>
          <dgm:chMax val="7"/>
          <dgm:dir/>
          <dgm:animLvl val="lvl"/>
          <dgm:resizeHandles val="exact"/>
        </dgm:presLayoutVars>
      </dgm:prSet>
      <dgm:spPr/>
    </dgm:pt>
    <dgm:pt modelId="{C5D7322F-9852-4BA0-A8D2-67C85F42A93E}" type="pres">
      <dgm:prSet presAssocID="{BAA529B0-6B9A-4F4C-8951-EB95637B86A0}" presName="circle1" presStyleLbl="node1" presStyleIdx="0" presStyleCnt="3" custScaleX="101983" custScaleY="88720"/>
      <dgm:spPr/>
    </dgm:pt>
    <dgm:pt modelId="{59C33CB3-F7D4-45BA-AA49-8282B3021EB0}" type="pres">
      <dgm:prSet presAssocID="{BAA529B0-6B9A-4F4C-8951-EB95637B86A0}" presName="space" presStyleCnt="0"/>
      <dgm:spPr/>
    </dgm:pt>
    <dgm:pt modelId="{35F7F3BA-D735-48D4-A66D-1B8B2C96A0BD}" type="pres">
      <dgm:prSet presAssocID="{BAA529B0-6B9A-4F4C-8951-EB95637B86A0}" presName="rect1" presStyleLbl="alignAcc1" presStyleIdx="0" presStyleCnt="3" custScaleX="101831" custScaleY="84159" custLinFactNeighborX="-501" custLinFactNeighborY="-2675"/>
      <dgm:spPr/>
    </dgm:pt>
    <dgm:pt modelId="{A81E9B75-0B13-4D3E-811E-E7E6C4A42A87}" type="pres">
      <dgm:prSet presAssocID="{92699F5E-00FA-4C61-9010-82B64DA0744A}" presName="vertSpace2" presStyleLbl="node1" presStyleIdx="0" presStyleCnt="3"/>
      <dgm:spPr/>
    </dgm:pt>
    <dgm:pt modelId="{ED81C06E-6004-4185-8B8F-505894C3C6BB}" type="pres">
      <dgm:prSet presAssocID="{92699F5E-00FA-4C61-9010-82B64DA0744A}" presName="circle2" presStyleLbl="node1" presStyleIdx="1" presStyleCnt="3" custScaleX="95639" custScaleY="98416" custLinFactNeighborY="-1275"/>
      <dgm:spPr/>
    </dgm:pt>
    <dgm:pt modelId="{77934B72-D434-4D1A-A4FD-2B0D1F9BE34F}" type="pres">
      <dgm:prSet presAssocID="{92699F5E-00FA-4C61-9010-82B64DA0744A}" presName="rect2" presStyleLbl="alignAcc1" presStyleIdx="1" presStyleCnt="3" custLinFactNeighborX="-947" custLinFactNeighborY="-768"/>
      <dgm:spPr/>
    </dgm:pt>
    <dgm:pt modelId="{C3F34DB1-71DF-406D-9459-AA3C00E59D4B}" type="pres">
      <dgm:prSet presAssocID="{CFDC922C-0006-4410-84BB-D89A8E40F262}" presName="vertSpace3" presStyleLbl="node1" presStyleIdx="1" presStyleCnt="3"/>
      <dgm:spPr/>
    </dgm:pt>
    <dgm:pt modelId="{714C0D6B-3220-417E-BFDB-50E2FCA22624}" type="pres">
      <dgm:prSet presAssocID="{CFDC922C-0006-4410-84BB-D89A8E40F262}" presName="circle3" presStyleLbl="node1" presStyleIdx="2" presStyleCnt="3" custLinFactNeighborX="-4408" custLinFactNeighborY="15003"/>
      <dgm:spPr/>
    </dgm:pt>
    <dgm:pt modelId="{3384A926-E505-4612-B834-72F8BB807A73}" type="pres">
      <dgm:prSet presAssocID="{CFDC922C-0006-4410-84BB-D89A8E40F262}" presName="rect3" presStyleLbl="alignAcc1" presStyleIdx="2" presStyleCnt="3" custLinFactNeighborX="-1185" custLinFactNeighborY="17548"/>
      <dgm:spPr/>
    </dgm:pt>
    <dgm:pt modelId="{4F9EB8F7-0B3A-467F-9500-714E8BD1DE1D}" type="pres">
      <dgm:prSet presAssocID="{BAA529B0-6B9A-4F4C-8951-EB95637B86A0}" presName="rect1ParTxNoCh" presStyleLbl="alignAcc1" presStyleIdx="2" presStyleCnt="3">
        <dgm:presLayoutVars>
          <dgm:chMax val="1"/>
          <dgm:bulletEnabled val="1"/>
        </dgm:presLayoutVars>
      </dgm:prSet>
      <dgm:spPr/>
    </dgm:pt>
    <dgm:pt modelId="{5B31C146-9F0D-40A2-A111-0C6D05B7240D}" type="pres">
      <dgm:prSet presAssocID="{92699F5E-00FA-4C61-9010-82B64DA0744A}" presName="rect2ParTxNoCh" presStyleLbl="alignAcc1" presStyleIdx="2" presStyleCnt="3">
        <dgm:presLayoutVars>
          <dgm:chMax val="1"/>
          <dgm:bulletEnabled val="1"/>
        </dgm:presLayoutVars>
      </dgm:prSet>
      <dgm:spPr/>
    </dgm:pt>
    <dgm:pt modelId="{DE6535BC-C2D6-4D19-9E48-01CE0F5A5316}" type="pres">
      <dgm:prSet presAssocID="{CFDC922C-0006-4410-84BB-D89A8E40F262}" presName="rect3ParTxNoCh" presStyleLbl="alignAcc1" presStyleIdx="2" presStyleCnt="3">
        <dgm:presLayoutVars>
          <dgm:chMax val="1"/>
          <dgm:bulletEnabled val="1"/>
        </dgm:presLayoutVars>
      </dgm:prSet>
      <dgm:spPr/>
    </dgm:pt>
  </dgm:ptLst>
  <dgm:cxnLst>
    <dgm:cxn modelId="{063E2B09-3EBB-48A6-A45A-FF6633C85737}" srcId="{FC3CACE6-6832-442C-9DC0-2DA0D2945426}" destId="{92699F5E-00FA-4C61-9010-82B64DA0744A}" srcOrd="1" destOrd="0" parTransId="{61043E8F-EA4A-4589-95A8-76CBB203973E}" sibTransId="{5963FBEB-922E-43E4-9690-97ED5C522863}"/>
    <dgm:cxn modelId="{B0C11940-C2F6-4F94-BEEC-1214B6D214FC}" type="presOf" srcId="{FC3CACE6-6832-442C-9DC0-2DA0D2945426}" destId="{27E48845-70CD-4CC4-BEAE-9D9A11474F44}" srcOrd="0" destOrd="0" presId="urn:microsoft.com/office/officeart/2005/8/layout/target3"/>
    <dgm:cxn modelId="{4C725448-7D36-4ECD-BDCA-341CD9C46136}" type="presOf" srcId="{92699F5E-00FA-4C61-9010-82B64DA0744A}" destId="{5B31C146-9F0D-40A2-A111-0C6D05B7240D}" srcOrd="1" destOrd="0" presId="urn:microsoft.com/office/officeart/2005/8/layout/target3"/>
    <dgm:cxn modelId="{A902C16F-EA51-4605-AB81-7F2CA783AFE8}" type="presOf" srcId="{CFDC922C-0006-4410-84BB-D89A8E40F262}" destId="{DE6535BC-C2D6-4D19-9E48-01CE0F5A5316}" srcOrd="1" destOrd="0" presId="urn:microsoft.com/office/officeart/2005/8/layout/target3"/>
    <dgm:cxn modelId="{76E8FD54-E20E-4816-9134-843728CC53CE}" type="presOf" srcId="{BAA529B0-6B9A-4F4C-8951-EB95637B86A0}" destId="{35F7F3BA-D735-48D4-A66D-1B8B2C96A0BD}" srcOrd="0" destOrd="0" presId="urn:microsoft.com/office/officeart/2005/8/layout/target3"/>
    <dgm:cxn modelId="{0BAFBD9C-1508-4E93-BAFE-331E20652EA1}" type="presOf" srcId="{CFDC922C-0006-4410-84BB-D89A8E40F262}" destId="{3384A926-E505-4612-B834-72F8BB807A73}" srcOrd="0" destOrd="0" presId="urn:microsoft.com/office/officeart/2005/8/layout/target3"/>
    <dgm:cxn modelId="{435289A3-F60A-441C-83DF-3A7A008750B7}" type="presOf" srcId="{BAA529B0-6B9A-4F4C-8951-EB95637B86A0}" destId="{4F9EB8F7-0B3A-467F-9500-714E8BD1DE1D}" srcOrd="1" destOrd="0" presId="urn:microsoft.com/office/officeart/2005/8/layout/target3"/>
    <dgm:cxn modelId="{70B278B2-30B7-42B3-BF3B-AB82587F2602}" srcId="{FC3CACE6-6832-442C-9DC0-2DA0D2945426}" destId="{BAA529B0-6B9A-4F4C-8951-EB95637B86A0}" srcOrd="0" destOrd="0" parTransId="{480F6522-6675-418E-B1C7-2C73DC9AC457}" sibTransId="{185185B1-2229-411D-A633-F2678984703C}"/>
    <dgm:cxn modelId="{67104CB4-4ACC-44FF-8C04-1B21ABD1B901}" type="presOf" srcId="{92699F5E-00FA-4C61-9010-82B64DA0744A}" destId="{77934B72-D434-4D1A-A4FD-2B0D1F9BE34F}" srcOrd="0" destOrd="0" presId="urn:microsoft.com/office/officeart/2005/8/layout/target3"/>
    <dgm:cxn modelId="{FBE43AD4-C2F0-4FDE-9653-3231FF021985}" srcId="{FC3CACE6-6832-442C-9DC0-2DA0D2945426}" destId="{CFDC922C-0006-4410-84BB-D89A8E40F262}" srcOrd="2" destOrd="0" parTransId="{C2EBF4C6-29A3-4820-83C9-EAB1C9BEF487}" sibTransId="{0C4AED85-7BE6-4BE4-BDF3-2580E57FB9E1}"/>
    <dgm:cxn modelId="{497D1B07-63B1-48E9-AA9F-9E48D89D905F}" type="presParOf" srcId="{27E48845-70CD-4CC4-BEAE-9D9A11474F44}" destId="{C5D7322F-9852-4BA0-A8D2-67C85F42A93E}" srcOrd="0" destOrd="0" presId="urn:microsoft.com/office/officeart/2005/8/layout/target3"/>
    <dgm:cxn modelId="{93F71554-C0E9-4973-B5D7-B7E5D815A0F5}" type="presParOf" srcId="{27E48845-70CD-4CC4-BEAE-9D9A11474F44}" destId="{59C33CB3-F7D4-45BA-AA49-8282B3021EB0}" srcOrd="1" destOrd="0" presId="urn:microsoft.com/office/officeart/2005/8/layout/target3"/>
    <dgm:cxn modelId="{14294AE8-8224-47D5-9F8B-FE0A87A56CE0}" type="presParOf" srcId="{27E48845-70CD-4CC4-BEAE-9D9A11474F44}" destId="{35F7F3BA-D735-48D4-A66D-1B8B2C96A0BD}" srcOrd="2" destOrd="0" presId="urn:microsoft.com/office/officeart/2005/8/layout/target3"/>
    <dgm:cxn modelId="{F0AC9E45-5208-4C80-9F19-BDAEDD9423A1}" type="presParOf" srcId="{27E48845-70CD-4CC4-BEAE-9D9A11474F44}" destId="{A81E9B75-0B13-4D3E-811E-E7E6C4A42A87}" srcOrd="3" destOrd="0" presId="urn:microsoft.com/office/officeart/2005/8/layout/target3"/>
    <dgm:cxn modelId="{8537632A-D1F6-4845-9383-B126E61E92AC}" type="presParOf" srcId="{27E48845-70CD-4CC4-BEAE-9D9A11474F44}" destId="{ED81C06E-6004-4185-8B8F-505894C3C6BB}" srcOrd="4" destOrd="0" presId="urn:microsoft.com/office/officeart/2005/8/layout/target3"/>
    <dgm:cxn modelId="{71588D8C-371F-4557-BA2C-23F9D6B508DB}" type="presParOf" srcId="{27E48845-70CD-4CC4-BEAE-9D9A11474F44}" destId="{77934B72-D434-4D1A-A4FD-2B0D1F9BE34F}" srcOrd="5" destOrd="0" presId="urn:microsoft.com/office/officeart/2005/8/layout/target3"/>
    <dgm:cxn modelId="{CEC20B75-6040-4024-8BF0-0D960DB630EE}" type="presParOf" srcId="{27E48845-70CD-4CC4-BEAE-9D9A11474F44}" destId="{C3F34DB1-71DF-406D-9459-AA3C00E59D4B}" srcOrd="6" destOrd="0" presId="urn:microsoft.com/office/officeart/2005/8/layout/target3"/>
    <dgm:cxn modelId="{AB8409FD-CD81-4FBC-9CFE-81330503327A}" type="presParOf" srcId="{27E48845-70CD-4CC4-BEAE-9D9A11474F44}" destId="{714C0D6B-3220-417E-BFDB-50E2FCA22624}" srcOrd="7" destOrd="0" presId="urn:microsoft.com/office/officeart/2005/8/layout/target3"/>
    <dgm:cxn modelId="{0914340D-BD0D-424B-B563-01BCC54DA64B}" type="presParOf" srcId="{27E48845-70CD-4CC4-BEAE-9D9A11474F44}" destId="{3384A926-E505-4612-B834-72F8BB807A73}" srcOrd="8" destOrd="0" presId="urn:microsoft.com/office/officeart/2005/8/layout/target3"/>
    <dgm:cxn modelId="{1C718AF8-A983-4E13-A379-441D7C6BF15E}" type="presParOf" srcId="{27E48845-70CD-4CC4-BEAE-9D9A11474F44}" destId="{4F9EB8F7-0B3A-467F-9500-714E8BD1DE1D}" srcOrd="9" destOrd="0" presId="urn:microsoft.com/office/officeart/2005/8/layout/target3"/>
    <dgm:cxn modelId="{D4C08E49-7DE0-4EC7-90EA-03C4C9F1914B}" type="presParOf" srcId="{27E48845-70CD-4CC4-BEAE-9D9A11474F44}" destId="{5B31C146-9F0D-40A2-A111-0C6D05B7240D}" srcOrd="10" destOrd="0" presId="urn:microsoft.com/office/officeart/2005/8/layout/target3"/>
    <dgm:cxn modelId="{D991D022-CCE9-4A99-A716-9A51470DABF6}" type="presParOf" srcId="{27E48845-70CD-4CC4-BEAE-9D9A11474F44}" destId="{DE6535BC-C2D6-4D19-9E48-01CE0F5A531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322F-9852-4BA0-A8D2-67C85F42A93E}">
      <dsp:nvSpPr>
        <dsp:cNvPr id="0" name=""/>
        <dsp:cNvSpPr/>
      </dsp:nvSpPr>
      <dsp:spPr>
        <a:xfrm>
          <a:off x="-39160" y="516423"/>
          <a:ext cx="3878198" cy="337383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7F3BA-D735-48D4-A66D-1B8B2C96A0BD}">
      <dsp:nvSpPr>
        <dsp:cNvPr id="0" name=""/>
        <dsp:cNvSpPr/>
      </dsp:nvSpPr>
      <dsp:spPr>
        <a:xfrm>
          <a:off x="1837094" y="501421"/>
          <a:ext cx="4517821" cy="32003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ra </a:t>
          </a:r>
          <a:r>
            <a:rPr lang="en-US" sz="2800" kern="1200" dirty="0" err="1">
              <a:latin typeface="Times New Roman" panose="02020603050405020304" pitchFamily="18" charset="0"/>
              <a:cs typeface="Times New Roman" panose="02020603050405020304" pitchFamily="18" charset="0"/>
            </a:rPr>
            <a:t>giá</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hạn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a:t>
          </a:r>
          <a:r>
            <a:rPr lang="en-US" sz="2800" kern="1200" dirty="0">
              <a:latin typeface="Times New Roman" panose="02020603050405020304" pitchFamily="18" charset="0"/>
              <a:cs typeface="Times New Roman" panose="02020603050405020304" pitchFamily="18" charset="0"/>
            </a:rPr>
            <a:t> </a:t>
          </a:r>
        </a:p>
      </dsp:txBody>
      <dsp:txXfrm>
        <a:off x="1837094" y="501421"/>
        <a:ext cx="4517821" cy="960118"/>
      </dsp:txXfrm>
    </dsp:sp>
    <dsp:sp modelId="{ED81C06E-6004-4185-8B8F-505894C3C6BB}">
      <dsp:nvSpPr>
        <dsp:cNvPr id="0" name=""/>
        <dsp:cNvSpPr/>
      </dsp:nvSpPr>
      <dsp:spPr>
        <a:xfrm>
          <a:off x="717931" y="1430846"/>
          <a:ext cx="2364014" cy="243265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34B72-D434-4D1A-A4FD-2B0D1F9BE34F}">
      <dsp:nvSpPr>
        <dsp:cNvPr id="0" name=""/>
        <dsp:cNvSpPr/>
      </dsp:nvSpPr>
      <dsp:spPr>
        <a:xfrm>
          <a:off x="1857923" y="1423802"/>
          <a:ext cx="4436587" cy="247181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Tích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hợp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áp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dụng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bộ</a:t>
          </a:r>
          <a:r>
            <a:rPr lang="en-US" sz="2800" kern="1200" dirty="0">
              <a:latin typeface="Times New Roman" panose="02020603050405020304" pitchFamily="18" charset="0"/>
              <a:cs typeface="Times New Roman" panose="02020603050405020304" pitchFamily="18" charset="0"/>
            </a:rPr>
            <a:t> khoa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nghệ</a:t>
          </a:r>
          <a:endParaRPr lang="en-US" sz="2800" kern="1200" dirty="0">
            <a:latin typeface="Times New Roman" panose="02020603050405020304" pitchFamily="18" charset="0"/>
            <a:cs typeface="Times New Roman" panose="02020603050405020304" pitchFamily="18" charset="0"/>
          </a:endParaRPr>
        </a:p>
      </dsp:txBody>
      <dsp:txXfrm>
        <a:off x="1857923" y="1423802"/>
        <a:ext cx="4436587" cy="1140835"/>
      </dsp:txXfrm>
    </dsp:sp>
    <dsp:sp modelId="{714C0D6B-3220-417E-BFDB-50E2FCA22624}">
      <dsp:nvSpPr>
        <dsp:cNvPr id="0" name=""/>
        <dsp:cNvSpPr/>
      </dsp:nvSpPr>
      <dsp:spPr>
        <a:xfrm>
          <a:off x="1279232" y="2754780"/>
          <a:ext cx="1140835" cy="114083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4A926-E505-4612-B834-72F8BB807A73}">
      <dsp:nvSpPr>
        <dsp:cNvPr id="0" name=""/>
        <dsp:cNvSpPr/>
      </dsp:nvSpPr>
      <dsp:spPr>
        <a:xfrm>
          <a:off x="1847364" y="2783814"/>
          <a:ext cx="4436587" cy="114083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Đa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hóa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đẩy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tế</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trưởng</a:t>
          </a:r>
          <a:endParaRPr lang="en-US" sz="2800" kern="1200" dirty="0">
            <a:latin typeface="Times New Roman" panose="02020603050405020304" pitchFamily="18" charset="0"/>
            <a:cs typeface="Times New Roman" panose="02020603050405020304" pitchFamily="18" charset="0"/>
          </a:endParaRPr>
        </a:p>
      </dsp:txBody>
      <dsp:txXfrm>
        <a:off x="1847364" y="2783814"/>
        <a:ext cx="4436587" cy="114083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11/22/2023</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11/22/2023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en-US"/>
              <a:t>Click to edit Master text styles</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en-US"/>
              <a:t>Click icon to add picture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en-US"/>
              <a:t>Click icon to add picture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en-US"/>
              <a:t>Click to edit Master text styles</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en-US"/>
              <a:t>Click icon to add picture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en-US"/>
              <a:t>Click icon to add picture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iton Head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en-US"/>
              <a:t>Click to edit Master text styles</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en-US"/>
              <a:t>Click icon to add picture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en-US"/>
              <a:t>Click to edit Master text styles</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en-US"/>
              <a:t>Click to edit Master text styles</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418">
              <a:srgbClr val="CB4855">
                <a:alpha val="59000"/>
              </a:srgbClr>
            </a:gs>
            <a:gs pos="0">
              <a:srgbClr val="FF0000"/>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B0A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558503" y="528600"/>
            <a:ext cx="10950319" cy="990144"/>
          </a:xfrm>
          <a:ln>
            <a:noFill/>
          </a:ln>
        </p:spPr>
        <p:txBody>
          <a:bodyPr/>
          <a:lstStyle/>
          <a:p>
            <a:pPr marL="0" marR="0" algn="ctr">
              <a:lnSpc>
                <a:spcPct val="107000"/>
              </a:lnSpc>
              <a:spcBef>
                <a:spcPts val="0"/>
              </a:spcBef>
              <a:spcAft>
                <a:spcPts val="0"/>
              </a:spcAft>
            </a:pPr>
            <a:r>
              <a:rPr lang="vi-VN" sz="18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a:t>
            </a:r>
            <a:r>
              <a:rPr lang="en-US" sz="20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hởi</a:t>
            </a: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bền</a:t>
            </a: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br>
            <a:r>
              <a:rPr lang="vi-VN" sz="20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dựa trên nền tảng khoa học công nghệ và đổi mới sáng tạo</a:t>
            </a:r>
            <a:endParaRPr lang="en-US" sz="2000" b="1" dirty="0">
              <a:solidFill>
                <a:srgbClr val="7030A0"/>
              </a:solidFill>
              <a:latin typeface="Times New Roman" panose="02020603050405020304" pitchFamily="18" charset="0"/>
              <a:cs typeface="Times New Roman" panose="02020603050405020304" pitchFamily="18" charset="0"/>
            </a:endParaRP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524000" y="5897039"/>
            <a:ext cx="9144000" cy="356616"/>
          </a:xfrm>
        </p:spPr>
        <p:txBody>
          <a:bodyPr/>
          <a:lstStyle/>
          <a:p>
            <a:pPr>
              <a:lnSpc>
                <a:spcPct val="100000"/>
              </a:lnSpc>
              <a:spcBef>
                <a:spcPts val="0"/>
              </a:spcBef>
            </a:pPr>
            <a:r>
              <a:rPr lang="en-US" sz="1800" b="1" dirty="0" err="1">
                <a:solidFill>
                  <a:srgbClr val="0070C0"/>
                </a:solidFill>
                <a:latin typeface="Times New Roman" panose="02020603050405020304" pitchFamily="18" charset="0"/>
                <a:cs typeface="Times New Roman" panose="02020603050405020304" pitchFamily="18" charset="0"/>
              </a:rPr>
              <a:t>Nguyễn</a:t>
            </a:r>
            <a:r>
              <a:rPr lang="en-US" sz="1800" b="1" dirty="0">
                <a:solidFill>
                  <a:srgbClr val="0070C0"/>
                </a:solidFill>
                <a:latin typeface="Times New Roman" panose="02020603050405020304" pitchFamily="18" charset="0"/>
                <a:cs typeface="Times New Roman" panose="02020603050405020304" pitchFamily="18" charset="0"/>
              </a:rPr>
              <a:t> Minh </a:t>
            </a:r>
            <a:r>
              <a:rPr lang="en-US" sz="1800" b="1" dirty="0" err="1">
                <a:solidFill>
                  <a:srgbClr val="0070C0"/>
                </a:solidFill>
                <a:latin typeface="Times New Roman" panose="02020603050405020304" pitchFamily="18" charset="0"/>
                <a:cs typeface="Times New Roman" panose="02020603050405020304" pitchFamily="18" charset="0"/>
              </a:rPr>
              <a:t>Huyền</a:t>
            </a:r>
            <a:r>
              <a:rPr lang="en-US" sz="1800" b="1" dirty="0">
                <a:solidFill>
                  <a:srgbClr val="0070C0"/>
                </a:solidFill>
                <a:latin typeface="Times New Roman" panose="02020603050405020304" pitchFamily="18" charset="0"/>
                <a:cs typeface="Times New Roman" panose="02020603050405020304" pitchFamily="18" charset="0"/>
              </a:rPr>
              <a:t> </a:t>
            </a:r>
            <a:r>
              <a:rPr lang="en-US" sz="1800" b="1" dirty="0" err="1">
                <a:solidFill>
                  <a:srgbClr val="0070C0"/>
                </a:solidFill>
                <a:latin typeface="Times New Roman" panose="02020603050405020304" pitchFamily="18" charset="0"/>
                <a:cs typeface="Times New Roman" panose="02020603050405020304" pitchFamily="18" charset="0"/>
              </a:rPr>
              <a:t>trang</a:t>
            </a:r>
            <a:endParaRPr lang="en-US" sz="1800" b="1" dirty="0">
              <a:solidFill>
                <a:srgbClr val="0070C0"/>
              </a:solidFill>
              <a:latin typeface="Times New Roman" panose="02020603050405020304" pitchFamily="18" charset="0"/>
              <a:cs typeface="Times New Roman" panose="02020603050405020304" pitchFamily="18" charset="0"/>
            </a:endParaRPr>
          </a:p>
          <a:p>
            <a:pPr>
              <a:lnSpc>
                <a:spcPct val="100000"/>
              </a:lnSpc>
              <a:spcBef>
                <a:spcPts val="0"/>
              </a:spcBef>
            </a:pPr>
            <a:r>
              <a:rPr lang="en-US" sz="1800" b="1" dirty="0" err="1">
                <a:solidFill>
                  <a:srgbClr val="0070C0"/>
                </a:solidFill>
                <a:latin typeface="Times New Roman" panose="02020603050405020304" pitchFamily="18" charset="0"/>
                <a:cs typeface="Times New Roman" panose="02020603050405020304" pitchFamily="18" charset="0"/>
              </a:rPr>
              <a:t>Tp.HCM</a:t>
            </a:r>
            <a:r>
              <a:rPr lang="en-US" sz="1800" b="1" dirty="0">
                <a:solidFill>
                  <a:srgbClr val="0070C0"/>
                </a:solidFill>
                <a:latin typeface="Times New Roman" panose="02020603050405020304" pitchFamily="18" charset="0"/>
                <a:cs typeface="Times New Roman" panose="02020603050405020304" pitchFamily="18" charset="0"/>
              </a:rPr>
              <a:t> 11/2023​</a:t>
            </a:r>
          </a:p>
        </p:txBody>
      </p:sp>
      <p:pic>
        <p:nvPicPr>
          <p:cNvPr id="19" name="Picture Placeholder 18">
            <a:extLst>
              <a:ext uri="{FF2B5EF4-FFF2-40B4-BE49-F238E27FC236}">
                <a16:creationId xmlns:a16="http://schemas.microsoft.com/office/drawing/2014/main" id="{AABDCF7F-3AF9-4615-80D0-9B697DC6DEAC}"/>
              </a:ext>
            </a:extLst>
          </p:cNvPr>
          <p:cNvPicPr>
            <a:picLocks noGrp="1" noChangeAspect="1"/>
          </p:cNvPicPr>
          <p:nvPr>
            <p:ph type="pic" sz="quarter" idx="10"/>
          </p:nvPr>
        </p:nvPicPr>
        <p:blipFill>
          <a:blip r:embed="rId2"/>
          <a:srcRect l="11797" r="11797"/>
          <a:stretch>
            <a:fillRect/>
          </a:stretch>
        </p:blipFill>
        <p:spPr>
          <a:xfrm>
            <a:off x="2633498" y="1502976"/>
            <a:ext cx="6925004" cy="3986049"/>
          </a:xfrm>
        </p:spPr>
      </p:pic>
    </p:spTree>
    <p:extLst>
      <p:ext uri="{BB962C8B-B14F-4D97-AF65-F5344CB8AC3E}">
        <p14:creationId xmlns:p14="http://schemas.microsoft.com/office/powerpoint/2010/main" val="85521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00007" y="1025423"/>
            <a:ext cx="10817906" cy="5659155"/>
          </a:xfrm>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304800" y="385414"/>
            <a:ext cx="11340661" cy="446690"/>
          </a:xfrm>
        </p:spPr>
        <p:txBody>
          <a:bodyPr/>
          <a:lstStyle/>
          <a:p>
            <a:r>
              <a:rPr lang="en-US" sz="2500" b="1" dirty="0" err="1">
                <a:latin typeface="Times New Roman" panose="02020603050405020304" pitchFamily="18" charset="0"/>
                <a:cs typeface="Times New Roman" panose="02020603050405020304" pitchFamily="18" charset="0"/>
              </a:rPr>
              <a:t>Hệ</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sinh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thái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khởi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nghiệp</a:t>
            </a:r>
            <a:r>
              <a:rPr lang="en-US" sz="2500" b="1" dirty="0">
                <a:latin typeface="Times New Roman" panose="02020603050405020304" pitchFamily="18" charset="0"/>
                <a:cs typeface="Times New Roman" panose="02020603050405020304" pitchFamily="18" charset="0"/>
              </a:rPr>
              <a:t> VIỆT NAM SO VỚI </a:t>
            </a:r>
            <a:r>
              <a:rPr lang="en-US" sz="2500" b="1" dirty="0" err="1">
                <a:latin typeface="Times New Roman" panose="02020603050405020304" pitchFamily="18" charset="0"/>
                <a:cs typeface="Times New Roman" panose="02020603050405020304" pitchFamily="18" charset="0"/>
              </a:rPr>
              <a:t>quốc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tế</a:t>
            </a:r>
            <a:endParaRPr lang="en-US" sz="2500" b="1"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8D3FE44-803A-0FCA-D29B-EB40225C360F}"/>
              </a:ext>
            </a:extLst>
          </p:cNvPr>
          <p:cNvSpPr>
            <a:spLocks noGrp="1"/>
          </p:cNvSpPr>
          <p:nvPr>
            <p:ph type="body" idx="1"/>
          </p:nvPr>
        </p:nvSpPr>
        <p:spPr/>
        <p:txBody>
          <a:bodyPr/>
          <a:lstStyle/>
          <a:p>
            <a:r>
              <a:rPr lang="en-US" dirty="0" err="1"/>
              <a:t>rowth</a:t>
            </a:r>
            <a:endParaRPr lang="en-US" dirty="0"/>
          </a:p>
          <a:p>
            <a:endParaRPr lang="en-US" dirty="0"/>
          </a:p>
        </p:txBody>
      </p:sp>
      <p:pic>
        <p:nvPicPr>
          <p:cNvPr id="5" name="Picture 4">
            <a:extLst>
              <a:ext uri="{FF2B5EF4-FFF2-40B4-BE49-F238E27FC236}">
                <a16:creationId xmlns:a16="http://schemas.microsoft.com/office/drawing/2014/main" id="{B9BD1C8F-5697-4E0A-B710-838D193291DB}"/>
              </a:ext>
            </a:extLst>
          </p:cNvPr>
          <p:cNvPicPr>
            <a:picLocks noChangeAspect="1"/>
          </p:cNvPicPr>
          <p:nvPr/>
        </p:nvPicPr>
        <p:blipFill>
          <a:blip r:embed="rId3"/>
          <a:stretch>
            <a:fillRect/>
          </a:stretch>
        </p:blipFill>
        <p:spPr>
          <a:xfrm>
            <a:off x="2375338" y="1190999"/>
            <a:ext cx="8156028" cy="5156447"/>
          </a:xfrm>
          <a:prstGeom prst="rect">
            <a:avLst/>
          </a:prstGeom>
        </p:spPr>
      </p:pic>
    </p:spTree>
    <p:extLst>
      <p:ext uri="{BB962C8B-B14F-4D97-AF65-F5344CB8AC3E}">
        <p14:creationId xmlns:p14="http://schemas.microsoft.com/office/powerpoint/2010/main" val="332309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94600" y="1035933"/>
            <a:ext cx="10817906" cy="5659155"/>
          </a:xfrm>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304800" y="385414"/>
            <a:ext cx="11340661" cy="446690"/>
          </a:xfrm>
        </p:spPr>
        <p:txBody>
          <a:bodyPr/>
          <a:lstStyle/>
          <a:p>
            <a:r>
              <a:rPr lang="en-US" sz="2500" b="1" dirty="0" err="1">
                <a:solidFill>
                  <a:srgbClr val="FF0066"/>
                </a:solidFill>
                <a:latin typeface="Times New Roman" panose="02020603050405020304" pitchFamily="18" charset="0"/>
                <a:cs typeface="Times New Roman" panose="02020603050405020304" pitchFamily="18" charset="0"/>
              </a:rPr>
              <a:t>Hệ</a:t>
            </a:r>
            <a:r>
              <a:rPr lang="en-US" sz="2500" b="1" dirty="0">
                <a:solidFill>
                  <a:srgbClr val="FF0066"/>
                </a:solidFill>
                <a:latin typeface="Times New Roman" panose="02020603050405020304" pitchFamily="18" charset="0"/>
                <a:cs typeface="Times New Roman" panose="02020603050405020304" pitchFamily="18" charset="0"/>
              </a:rPr>
              <a:t> </a:t>
            </a:r>
            <a:r>
              <a:rPr lang="en-US" sz="2500" b="1" dirty="0" err="1">
                <a:solidFill>
                  <a:srgbClr val="FF0066"/>
                </a:solidFill>
                <a:latin typeface="Times New Roman" panose="02020603050405020304" pitchFamily="18" charset="0"/>
                <a:cs typeface="Times New Roman" panose="02020603050405020304" pitchFamily="18" charset="0"/>
              </a:rPr>
              <a:t>sinh</a:t>
            </a:r>
            <a:r>
              <a:rPr lang="en-US" sz="2500" b="1" dirty="0">
                <a:solidFill>
                  <a:srgbClr val="FF0066"/>
                </a:solidFill>
                <a:latin typeface="Times New Roman" panose="02020603050405020304" pitchFamily="18" charset="0"/>
                <a:cs typeface="Times New Roman" panose="02020603050405020304" pitchFamily="18" charset="0"/>
              </a:rPr>
              <a:t> </a:t>
            </a:r>
            <a:r>
              <a:rPr lang="en-US" sz="2500" b="1" dirty="0" err="1">
                <a:solidFill>
                  <a:srgbClr val="FF0066"/>
                </a:solidFill>
                <a:latin typeface="Times New Roman" panose="02020603050405020304" pitchFamily="18" charset="0"/>
                <a:cs typeface="Times New Roman" panose="02020603050405020304" pitchFamily="18" charset="0"/>
              </a:rPr>
              <a:t>thái</a:t>
            </a:r>
            <a:r>
              <a:rPr lang="en-US" sz="2500" b="1" dirty="0">
                <a:solidFill>
                  <a:srgbClr val="FF0066"/>
                </a:solidFill>
                <a:latin typeface="Times New Roman" panose="02020603050405020304" pitchFamily="18" charset="0"/>
                <a:cs typeface="Times New Roman" panose="02020603050405020304" pitchFamily="18" charset="0"/>
              </a:rPr>
              <a:t> </a:t>
            </a:r>
            <a:r>
              <a:rPr lang="en-US" sz="2500" b="1" dirty="0" err="1">
                <a:solidFill>
                  <a:srgbClr val="FF0066"/>
                </a:solidFill>
                <a:latin typeface="Times New Roman" panose="02020603050405020304" pitchFamily="18" charset="0"/>
                <a:cs typeface="Times New Roman" panose="02020603050405020304" pitchFamily="18" charset="0"/>
              </a:rPr>
              <a:t>khởi</a:t>
            </a:r>
            <a:r>
              <a:rPr lang="en-US" sz="2500" b="1" dirty="0">
                <a:solidFill>
                  <a:srgbClr val="FF0066"/>
                </a:solidFill>
                <a:latin typeface="Times New Roman" panose="02020603050405020304" pitchFamily="18" charset="0"/>
                <a:cs typeface="Times New Roman" panose="02020603050405020304" pitchFamily="18" charset="0"/>
              </a:rPr>
              <a:t> </a:t>
            </a:r>
            <a:r>
              <a:rPr lang="en-US" sz="2500" b="1" dirty="0" err="1">
                <a:solidFill>
                  <a:srgbClr val="FF0066"/>
                </a:solidFill>
                <a:latin typeface="Times New Roman" panose="02020603050405020304" pitchFamily="18" charset="0"/>
                <a:cs typeface="Times New Roman" panose="02020603050405020304" pitchFamily="18" charset="0"/>
              </a:rPr>
              <a:t>nghiệp</a:t>
            </a:r>
            <a:r>
              <a:rPr lang="en-US" sz="2500" b="1" dirty="0">
                <a:solidFill>
                  <a:srgbClr val="FF0066"/>
                </a:solidFill>
                <a:latin typeface="Times New Roman" panose="02020603050405020304" pitchFamily="18" charset="0"/>
                <a:cs typeface="Times New Roman" panose="02020603050405020304" pitchFamily="18" charset="0"/>
              </a:rPr>
              <a:t> TOÀN CẦU</a:t>
            </a:r>
          </a:p>
        </p:txBody>
      </p:sp>
      <p:sp>
        <p:nvSpPr>
          <p:cNvPr id="4" name="Text Placeholder 3">
            <a:extLst>
              <a:ext uri="{FF2B5EF4-FFF2-40B4-BE49-F238E27FC236}">
                <a16:creationId xmlns:a16="http://schemas.microsoft.com/office/drawing/2014/main" id="{78D3FE44-803A-0FCA-D29B-EB40225C360F}"/>
              </a:ext>
            </a:extLst>
          </p:cNvPr>
          <p:cNvSpPr>
            <a:spLocks noGrp="1"/>
          </p:cNvSpPr>
          <p:nvPr>
            <p:ph type="body" idx="1"/>
          </p:nvPr>
        </p:nvSpPr>
        <p:spPr/>
        <p:txBody>
          <a:bodyPr/>
          <a:lstStyle/>
          <a:p>
            <a:endParaRPr lang="en-US" dirty="0"/>
          </a:p>
          <a:p>
            <a:endParaRPr lang="en-US" dirty="0"/>
          </a:p>
        </p:txBody>
      </p:sp>
      <p:pic>
        <p:nvPicPr>
          <p:cNvPr id="6" name="Picture 5">
            <a:extLst>
              <a:ext uri="{FF2B5EF4-FFF2-40B4-BE49-F238E27FC236}">
                <a16:creationId xmlns:a16="http://schemas.microsoft.com/office/drawing/2014/main" id="{689F1020-4311-4854-BB5F-29593A44AB2F}"/>
              </a:ext>
            </a:extLst>
          </p:cNvPr>
          <p:cNvPicPr>
            <a:picLocks noChangeAspect="1"/>
          </p:cNvPicPr>
          <p:nvPr/>
        </p:nvPicPr>
        <p:blipFill>
          <a:blip r:embed="rId3"/>
          <a:stretch>
            <a:fillRect/>
          </a:stretch>
        </p:blipFill>
        <p:spPr>
          <a:xfrm>
            <a:off x="1263064" y="1926160"/>
            <a:ext cx="4832936" cy="2959717"/>
          </a:xfrm>
          <a:prstGeom prst="rect">
            <a:avLst/>
          </a:prstGeom>
        </p:spPr>
      </p:pic>
      <p:sp>
        <p:nvSpPr>
          <p:cNvPr id="7" name="Oval 6">
            <a:extLst>
              <a:ext uri="{FF2B5EF4-FFF2-40B4-BE49-F238E27FC236}">
                <a16:creationId xmlns:a16="http://schemas.microsoft.com/office/drawing/2014/main" id="{7726C767-1F84-4DAB-929F-726226CA207E}"/>
              </a:ext>
            </a:extLst>
          </p:cNvPr>
          <p:cNvSpPr/>
          <p:nvPr/>
        </p:nvSpPr>
        <p:spPr>
          <a:xfrm flipV="1">
            <a:off x="1763271" y="1879981"/>
            <a:ext cx="706656" cy="432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30E050B-899B-48A9-9053-5DC1F371AD14}"/>
              </a:ext>
            </a:extLst>
          </p:cNvPr>
          <p:cNvPicPr>
            <a:picLocks noChangeAspect="1"/>
          </p:cNvPicPr>
          <p:nvPr/>
        </p:nvPicPr>
        <p:blipFill>
          <a:blip r:embed="rId4"/>
          <a:stretch>
            <a:fillRect/>
          </a:stretch>
        </p:blipFill>
        <p:spPr>
          <a:xfrm>
            <a:off x="6600168" y="1944414"/>
            <a:ext cx="4667250" cy="4657725"/>
          </a:xfrm>
          <a:prstGeom prst="rect">
            <a:avLst/>
          </a:prstGeom>
        </p:spPr>
      </p:pic>
      <p:sp>
        <p:nvSpPr>
          <p:cNvPr id="12" name="TextBox 11">
            <a:extLst>
              <a:ext uri="{FF2B5EF4-FFF2-40B4-BE49-F238E27FC236}">
                <a16:creationId xmlns:a16="http://schemas.microsoft.com/office/drawing/2014/main" id="{EDE09637-E3AD-4236-98BA-848B3CE56315}"/>
              </a:ext>
            </a:extLst>
          </p:cNvPr>
          <p:cNvSpPr txBox="1"/>
          <p:nvPr/>
        </p:nvSpPr>
        <p:spPr>
          <a:xfrm>
            <a:off x="7308318" y="1439591"/>
            <a:ext cx="3443766" cy="326821"/>
          </a:xfrm>
          <a:prstGeom prst="rect">
            <a:avLst/>
          </a:prstGeom>
          <a:noFill/>
        </p:spPr>
        <p:txBody>
          <a:bodyPr wrap="square">
            <a:spAutoFit/>
          </a:bodyPr>
          <a:lstStyle/>
          <a:p>
            <a:pPr algn="just">
              <a:lnSpc>
                <a:spcPts val="2000"/>
              </a:lnSpc>
            </a:pPr>
            <a:r>
              <a:rPr lang="en-US" sz="1400" b="1" dirty="0">
                <a:solidFill>
                  <a:srgbClr val="212529"/>
                </a:solidFill>
                <a:latin typeface="Times New Roman" panose="02020603050405020304" pitchFamily="18" charset="0"/>
                <a:cs typeface="Times New Roman" panose="02020603050405020304" pitchFamily="18" charset="0"/>
              </a:rPr>
              <a:t>T</a:t>
            </a:r>
            <a:r>
              <a:rPr lang="vi-VN" sz="1400" b="1" i="0" dirty="0">
                <a:solidFill>
                  <a:srgbClr val="212529"/>
                </a:solidFill>
                <a:effectLst/>
                <a:latin typeface="Times New Roman" panose="02020603050405020304" pitchFamily="18" charset="0"/>
                <a:cs typeface="Times New Roman" panose="02020603050405020304" pitchFamily="18" charset="0"/>
              </a:rPr>
              <a:t>ài trợ cho startup và số lượng giao dịch</a:t>
            </a:r>
          </a:p>
        </p:txBody>
      </p:sp>
      <p:sp>
        <p:nvSpPr>
          <p:cNvPr id="13" name="TextBox 12">
            <a:extLst>
              <a:ext uri="{FF2B5EF4-FFF2-40B4-BE49-F238E27FC236}">
                <a16:creationId xmlns:a16="http://schemas.microsoft.com/office/drawing/2014/main" id="{648DFC84-9CC4-4946-8B84-5DC32E736594}"/>
              </a:ext>
            </a:extLst>
          </p:cNvPr>
          <p:cNvSpPr txBox="1"/>
          <p:nvPr/>
        </p:nvSpPr>
        <p:spPr>
          <a:xfrm>
            <a:off x="1263064" y="5089706"/>
            <a:ext cx="4580688" cy="326821"/>
          </a:xfrm>
          <a:prstGeom prst="rect">
            <a:avLst/>
          </a:prstGeom>
          <a:noFill/>
        </p:spPr>
        <p:txBody>
          <a:bodyPr wrap="square">
            <a:spAutoFit/>
          </a:bodyPr>
          <a:lstStyle/>
          <a:p>
            <a:pPr algn="just">
              <a:lnSpc>
                <a:spcPts val="2000"/>
              </a:lnSpc>
            </a:pPr>
            <a:r>
              <a:rPr lang="en-US" sz="1400" b="1" i="0" dirty="0" err="1">
                <a:solidFill>
                  <a:srgbClr val="212529"/>
                </a:solidFill>
                <a:effectLst/>
                <a:latin typeface="Times New Roman" panose="02020603050405020304" pitchFamily="18" charset="0"/>
                <a:cs typeface="Times New Roman" panose="02020603050405020304" pitchFamily="18" charset="0"/>
              </a:rPr>
              <a:t>Xếp</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hạng</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hệ</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sinh</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thái</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khời</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nghiệp</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toàn</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cầu</a:t>
            </a:r>
            <a:r>
              <a:rPr lang="en-US" sz="1400" b="1" i="0" dirty="0">
                <a:solidFill>
                  <a:srgbClr val="212529"/>
                </a:solidFill>
                <a:effectLst/>
                <a:latin typeface="Times New Roman" panose="02020603050405020304" pitchFamily="18" charset="0"/>
                <a:cs typeface="Times New Roman" panose="02020603050405020304" pitchFamily="18" charset="0"/>
              </a:rPr>
              <a:t> </a:t>
            </a:r>
            <a:r>
              <a:rPr lang="en-US" sz="1400" b="1" i="0" dirty="0" err="1">
                <a:solidFill>
                  <a:srgbClr val="212529"/>
                </a:solidFill>
                <a:effectLst/>
                <a:latin typeface="Times New Roman" panose="02020603050405020304" pitchFamily="18" charset="0"/>
                <a:cs typeface="Times New Roman" panose="02020603050405020304" pitchFamily="18" charset="0"/>
              </a:rPr>
              <a:t>năm</a:t>
            </a:r>
            <a:r>
              <a:rPr lang="en-US" sz="1400" b="1" i="0" dirty="0">
                <a:solidFill>
                  <a:srgbClr val="212529"/>
                </a:solidFill>
                <a:effectLst/>
                <a:latin typeface="Times New Roman" panose="02020603050405020304" pitchFamily="18" charset="0"/>
                <a:cs typeface="Times New Roman" panose="02020603050405020304" pitchFamily="18" charset="0"/>
              </a:rPr>
              <a:t> 2023</a:t>
            </a:r>
            <a:endParaRPr lang="vi-VN" sz="1400" b="1"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44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A45141-45F1-0A77-FE4E-CBCA53A2BEB0}"/>
              </a:ext>
            </a:extLst>
          </p:cNvPr>
          <p:cNvSpPr>
            <a:spLocks noGrp="1"/>
          </p:cNvSpPr>
          <p:nvPr>
            <p:ph type="title"/>
          </p:nvPr>
        </p:nvSpPr>
        <p:spPr>
          <a:xfrm>
            <a:off x="1125238" y="420162"/>
            <a:ext cx="10021824" cy="742849"/>
          </a:xfrm>
          <a:solidFill>
            <a:schemeClr val="bg1"/>
          </a:solidFill>
        </p:spPr>
        <p:txBody>
          <a:bodyPr/>
          <a:lstStyle/>
          <a:p>
            <a:r>
              <a:rPr lang="en-US" sz="4000" b="1" dirty="0" err="1">
                <a:solidFill>
                  <a:srgbClr val="FF6600"/>
                </a:solidFill>
                <a:latin typeface="Times New Roman" panose="02020603050405020304" pitchFamily="18" charset="0"/>
                <a:cs typeface="Times New Roman" panose="02020603050405020304" pitchFamily="18" charset="0"/>
              </a:rPr>
              <a:t>Khuyến</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nghị</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cho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việt</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nam</a:t>
            </a:r>
            <a:endParaRPr lang="en-US" sz="4000" b="1" dirty="0">
              <a:solidFill>
                <a:srgbClr val="FF66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F0D8A8D9-0655-E1FF-7DED-F2EC492D6EE1}"/>
              </a:ext>
            </a:extLst>
          </p:cNvPr>
          <p:cNvSpPr>
            <a:spLocks noGrp="1"/>
          </p:cNvSpPr>
          <p:nvPr>
            <p:ph type="ftr" sz="quarter" idx="11"/>
          </p:nvPr>
        </p:nvSpPr>
        <p:spPr/>
        <p:txBody>
          <a:bodyPr/>
          <a:lstStyle/>
          <a:p>
            <a:r>
              <a:rPr lang="en-US" dirty="0"/>
              <a:t>presentation title</a:t>
            </a:r>
          </a:p>
        </p:txBody>
      </p:sp>
      <p:sp>
        <p:nvSpPr>
          <p:cNvPr id="7" name="Text Placeholder 6">
            <a:extLst>
              <a:ext uri="{FF2B5EF4-FFF2-40B4-BE49-F238E27FC236}">
                <a16:creationId xmlns:a16="http://schemas.microsoft.com/office/drawing/2014/main" id="{E09179A7-F937-7895-8FC1-19E3BCFE6A3B}"/>
              </a:ext>
            </a:extLst>
          </p:cNvPr>
          <p:cNvSpPr>
            <a:spLocks noGrp="1"/>
          </p:cNvSpPr>
          <p:nvPr>
            <p:ph type="body" sz="quarter" idx="17"/>
          </p:nvPr>
        </p:nvSpPr>
        <p:spPr>
          <a:xfrm>
            <a:off x="1125238" y="1772311"/>
            <a:ext cx="1280160" cy="1143000"/>
          </a:xfrm>
        </p:spPr>
        <p:txBody>
          <a:bodyPr/>
          <a:lstStyle/>
          <a:p>
            <a:pPr>
              <a:spcBef>
                <a:spcPts val="0"/>
              </a:spcBef>
              <a:spcAft>
                <a:spcPts val="0"/>
              </a:spcAft>
            </a:pPr>
            <a:r>
              <a:rPr lang="vi-VN" b="0" i="0" dirty="0">
                <a:solidFill>
                  <a:srgbClr val="0F0F0F"/>
                </a:solidFill>
                <a:effectLst/>
                <a:latin typeface="Söhne"/>
              </a:rPr>
              <a:t>Tăng cường hỗ trợ tài chính cho doanh nghiệp khởi nghiệp và các dự án nghiên cứu phát triển</a:t>
            </a:r>
            <a:endParaRPr lang="en-US" dirty="0"/>
          </a:p>
        </p:txBody>
      </p:sp>
      <p:sp>
        <p:nvSpPr>
          <p:cNvPr id="9" name="Text Placeholder 8">
            <a:extLst>
              <a:ext uri="{FF2B5EF4-FFF2-40B4-BE49-F238E27FC236}">
                <a16:creationId xmlns:a16="http://schemas.microsoft.com/office/drawing/2014/main" id="{54E48D88-9438-AF74-9E7B-54985E0231C6}"/>
              </a:ext>
            </a:extLst>
          </p:cNvPr>
          <p:cNvSpPr>
            <a:spLocks noGrp="1"/>
          </p:cNvSpPr>
          <p:nvPr>
            <p:ph type="body" sz="quarter" idx="19"/>
          </p:nvPr>
        </p:nvSpPr>
        <p:spPr>
          <a:xfrm>
            <a:off x="3226886" y="3944620"/>
            <a:ext cx="1280160" cy="1143000"/>
          </a:xfrm>
        </p:spPr>
        <p:txBody>
          <a:bodyPr/>
          <a:lstStyle/>
          <a:p>
            <a:r>
              <a:rPr lang="en-US" dirty="0" err="1">
                <a:solidFill>
                  <a:srgbClr val="0F0F0F"/>
                </a:solidFill>
                <a:latin typeface="Söhne"/>
              </a:rPr>
              <a:t>Xây</a:t>
            </a:r>
            <a:r>
              <a:rPr lang="en-US" dirty="0">
                <a:solidFill>
                  <a:srgbClr val="0F0F0F"/>
                </a:solidFill>
                <a:latin typeface="Söhne"/>
              </a:rPr>
              <a:t> </a:t>
            </a:r>
            <a:r>
              <a:rPr lang="en-US" dirty="0" err="1">
                <a:solidFill>
                  <a:srgbClr val="0F0F0F"/>
                </a:solidFill>
                <a:latin typeface="Söhne"/>
              </a:rPr>
              <a:t>dựng</a:t>
            </a:r>
            <a:r>
              <a:rPr lang="en-US" dirty="0">
                <a:solidFill>
                  <a:srgbClr val="0F0F0F"/>
                </a:solidFill>
                <a:latin typeface="Söhne"/>
              </a:rPr>
              <a:t> </a:t>
            </a:r>
            <a:r>
              <a:rPr lang="en-US" dirty="0" err="1">
                <a:solidFill>
                  <a:srgbClr val="0F0F0F"/>
                </a:solidFill>
                <a:latin typeface="Söhne"/>
              </a:rPr>
              <a:t>cộng</a:t>
            </a:r>
            <a:r>
              <a:rPr lang="en-US" dirty="0">
                <a:solidFill>
                  <a:srgbClr val="0F0F0F"/>
                </a:solidFill>
                <a:latin typeface="Söhne"/>
              </a:rPr>
              <a:t> </a:t>
            </a:r>
            <a:r>
              <a:rPr lang="en-US" dirty="0" err="1">
                <a:solidFill>
                  <a:srgbClr val="0F0F0F"/>
                </a:solidFill>
                <a:latin typeface="Söhne"/>
              </a:rPr>
              <a:t>đồng</a:t>
            </a:r>
            <a:r>
              <a:rPr lang="en-US" dirty="0">
                <a:solidFill>
                  <a:srgbClr val="0F0F0F"/>
                </a:solidFill>
                <a:latin typeface="Söhne"/>
              </a:rPr>
              <a:t> </a:t>
            </a:r>
            <a:r>
              <a:rPr lang="en-US" dirty="0" err="1">
                <a:solidFill>
                  <a:srgbClr val="0F0F0F"/>
                </a:solidFill>
                <a:latin typeface="Söhne"/>
              </a:rPr>
              <a:t>khởi</a:t>
            </a:r>
            <a:r>
              <a:rPr lang="en-US" dirty="0">
                <a:solidFill>
                  <a:srgbClr val="0F0F0F"/>
                </a:solidFill>
                <a:latin typeface="Söhne"/>
              </a:rPr>
              <a:t> </a:t>
            </a:r>
            <a:r>
              <a:rPr lang="en-US" dirty="0" err="1">
                <a:solidFill>
                  <a:srgbClr val="0F0F0F"/>
                </a:solidFill>
                <a:latin typeface="Söhne"/>
              </a:rPr>
              <a:t>nghiệp</a:t>
            </a:r>
            <a:endParaRPr lang="en-US" dirty="0">
              <a:solidFill>
                <a:srgbClr val="0F0F0F"/>
              </a:solidFill>
              <a:latin typeface="Söhne"/>
            </a:endParaRPr>
          </a:p>
        </p:txBody>
      </p:sp>
      <p:sp>
        <p:nvSpPr>
          <p:cNvPr id="11" name="Text Placeholder 10">
            <a:extLst>
              <a:ext uri="{FF2B5EF4-FFF2-40B4-BE49-F238E27FC236}">
                <a16:creationId xmlns:a16="http://schemas.microsoft.com/office/drawing/2014/main" id="{EAE8038A-B730-4711-D7B5-851B7FAAD8A7}"/>
              </a:ext>
            </a:extLst>
          </p:cNvPr>
          <p:cNvSpPr>
            <a:spLocks noGrp="1"/>
          </p:cNvSpPr>
          <p:nvPr>
            <p:ph type="body" sz="quarter" idx="21"/>
          </p:nvPr>
        </p:nvSpPr>
        <p:spPr>
          <a:xfrm>
            <a:off x="5503352" y="1449094"/>
            <a:ext cx="1391434" cy="1903706"/>
          </a:xfrm>
        </p:spPr>
        <p:txBody>
          <a:bodyPr/>
          <a:lstStyle/>
          <a:p>
            <a:pPr>
              <a:spcBef>
                <a:spcPts val="0"/>
              </a:spcBef>
              <a:spcAft>
                <a:spcPts val="0"/>
              </a:spcAft>
            </a:pPr>
            <a:r>
              <a:rPr lang="vi-VN" b="0" i="0" dirty="0">
                <a:solidFill>
                  <a:srgbClr val="0F0F0F"/>
                </a:solidFill>
                <a:effectLst/>
                <a:latin typeface="Söhne"/>
              </a:rPr>
              <a:t>Tăng đầu tư vào nghiên cứu và phát triển, đặc biệt là trong các lĩnh vực có tiềm năng sáng tạo cao và ứng dụng công nghệ tiên tiến</a:t>
            </a:r>
            <a:endParaRPr lang="en-US" dirty="0">
              <a:solidFill>
                <a:srgbClr val="0F0F0F"/>
              </a:solidFill>
              <a:latin typeface="Söhne"/>
            </a:endParaRPr>
          </a:p>
        </p:txBody>
      </p:sp>
      <p:sp>
        <p:nvSpPr>
          <p:cNvPr id="13" name="Text Placeholder 12">
            <a:extLst>
              <a:ext uri="{FF2B5EF4-FFF2-40B4-BE49-F238E27FC236}">
                <a16:creationId xmlns:a16="http://schemas.microsoft.com/office/drawing/2014/main" id="{808185AA-496A-A5EB-3328-97A615D131B5}"/>
              </a:ext>
            </a:extLst>
          </p:cNvPr>
          <p:cNvSpPr>
            <a:spLocks noGrp="1"/>
          </p:cNvSpPr>
          <p:nvPr>
            <p:ph type="body" sz="quarter" idx="23"/>
          </p:nvPr>
        </p:nvSpPr>
        <p:spPr>
          <a:xfrm>
            <a:off x="7466339" y="1378458"/>
            <a:ext cx="1280160" cy="1143000"/>
          </a:xfrm>
        </p:spPr>
        <p:txBody>
          <a:bodyPr/>
          <a:lstStyle/>
          <a:p>
            <a:r>
              <a:rPr lang="en-US" b="0" i="0" dirty="0">
                <a:solidFill>
                  <a:srgbClr val="0F0F0F"/>
                </a:solidFill>
                <a:effectLst/>
                <a:latin typeface="Söhne"/>
              </a:rPr>
              <a:t>T</a:t>
            </a:r>
            <a:r>
              <a:rPr lang="vi-VN" b="0" i="0" dirty="0">
                <a:solidFill>
                  <a:srgbClr val="0F0F0F"/>
                </a:solidFill>
                <a:effectLst/>
                <a:latin typeface="Söhne"/>
              </a:rPr>
              <a:t>ăng cường chương trình đào tạo và phát triển kỹ năng cho cộng đồng khởi nghiệp, tập trung vào nền tảng khoa học và công nghệ</a:t>
            </a:r>
            <a:endParaRPr lang="en-US" dirty="0"/>
          </a:p>
        </p:txBody>
      </p:sp>
      <p:sp>
        <p:nvSpPr>
          <p:cNvPr id="15" name="Text Placeholder 14">
            <a:extLst>
              <a:ext uri="{FF2B5EF4-FFF2-40B4-BE49-F238E27FC236}">
                <a16:creationId xmlns:a16="http://schemas.microsoft.com/office/drawing/2014/main" id="{7511B12E-ED27-B573-2E5E-DBA687F9987D}"/>
              </a:ext>
            </a:extLst>
          </p:cNvPr>
          <p:cNvSpPr>
            <a:spLocks noGrp="1"/>
          </p:cNvSpPr>
          <p:nvPr>
            <p:ph type="body" sz="quarter" idx="29"/>
          </p:nvPr>
        </p:nvSpPr>
        <p:spPr>
          <a:xfrm>
            <a:off x="9748976" y="1898613"/>
            <a:ext cx="1280160" cy="1143000"/>
          </a:xfrm>
        </p:spPr>
        <p:txBody>
          <a:bodyPr/>
          <a:lstStyle/>
          <a:p>
            <a:r>
              <a:rPr lang="vi-VN" b="0" i="0" dirty="0">
                <a:solidFill>
                  <a:srgbClr val="0F0F0F"/>
                </a:solidFill>
                <a:effectLst/>
                <a:latin typeface="Söhne"/>
              </a:rPr>
              <a:t>Đảm bảo môi trường luật lệ thân thiện, linh hoạt</a:t>
            </a:r>
            <a:endParaRPr lang="en-US" dirty="0"/>
          </a:p>
        </p:txBody>
      </p:sp>
      <p:pic>
        <p:nvPicPr>
          <p:cNvPr id="16" name="Content Placeholder 25" descr="Microscopic view of a suspended bubble-like material with water in it">
            <a:extLst>
              <a:ext uri="{FF2B5EF4-FFF2-40B4-BE49-F238E27FC236}">
                <a16:creationId xmlns:a16="http://schemas.microsoft.com/office/drawing/2014/main" id="{B083ED63-584D-2579-2721-B716F3BC8F6B}"/>
              </a:ext>
            </a:extLst>
          </p:cNvPr>
          <p:cNvPicPr>
            <a:picLocks noGrp="1" noChangeAspect="1"/>
          </p:cNvPicPr>
          <p:nvPr>
            <p:ph type="pic" sz="quarter" idx="30"/>
          </p:nvPr>
        </p:nvPicPr>
        <p:blipFill>
          <a:blip r:embed="rId2">
            <a:alphaModFix amt="70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5175250"/>
            <a:ext cx="12188825" cy="1682750"/>
          </a:xfrm>
          <a:custGeom>
            <a:avLst/>
            <a:gdLst>
              <a:gd name="connsiteX0" fmla="*/ 0 w 12192000"/>
              <a:gd name="connsiteY0" fmla="*/ 0 h 1588010"/>
              <a:gd name="connsiteX1" fmla="*/ 12192000 w 12192000"/>
              <a:gd name="connsiteY1" fmla="*/ 0 h 1588010"/>
              <a:gd name="connsiteX2" fmla="*/ 12192000 w 12192000"/>
              <a:gd name="connsiteY2" fmla="*/ 1588010 h 1588010"/>
              <a:gd name="connsiteX3" fmla="*/ 0 w 12192000"/>
              <a:gd name="connsiteY3" fmla="*/ 1588010 h 1588010"/>
            </a:gdLst>
            <a:ahLst/>
            <a:cxnLst>
              <a:cxn ang="0">
                <a:pos x="connsiteX0" y="connsiteY0"/>
              </a:cxn>
              <a:cxn ang="0">
                <a:pos x="connsiteX1" y="connsiteY1"/>
              </a:cxn>
              <a:cxn ang="0">
                <a:pos x="connsiteX2" y="connsiteY2"/>
              </a:cxn>
              <a:cxn ang="0">
                <a:pos x="connsiteX3" y="connsiteY3"/>
              </a:cxn>
            </a:cxnLst>
            <a:rect l="l" t="t" r="r" b="b"/>
            <a:pathLst>
              <a:path w="12192000" h="1588010">
                <a:moveTo>
                  <a:pt x="0" y="0"/>
                </a:moveTo>
                <a:lnTo>
                  <a:pt x="12192000" y="0"/>
                </a:lnTo>
                <a:lnTo>
                  <a:pt x="12192000" y="1588010"/>
                </a:lnTo>
                <a:lnTo>
                  <a:pt x="0" y="1588010"/>
                </a:lnTo>
                <a:close/>
              </a:path>
            </a:pathLst>
          </a:custGeom>
          <a:solidFill>
            <a:schemeClr val="accent2"/>
          </a:solidFill>
        </p:spPr>
      </p:pic>
      <p:cxnSp>
        <p:nvCxnSpPr>
          <p:cNvPr id="17" name="Straight Connector 16">
            <a:extLst>
              <a:ext uri="{FF2B5EF4-FFF2-40B4-BE49-F238E27FC236}">
                <a16:creationId xmlns:a16="http://schemas.microsoft.com/office/drawing/2014/main" id="{8488A0F8-E720-D31B-750D-634FA849B5A9}"/>
              </a:ext>
              <a:ext uri="{C183D7F6-B498-43B3-948B-1728B52AA6E4}">
                <adec:decorative xmlns:adec="http://schemas.microsoft.com/office/drawing/2017/decorative" val="1"/>
              </a:ext>
            </a:extLst>
          </p:cNvPr>
          <p:cNvCxnSpPr>
            <a:cxnSpLocks/>
          </p:cNvCxnSpPr>
          <p:nvPr/>
        </p:nvCxnSpPr>
        <p:spPr>
          <a:xfrm>
            <a:off x="649224" y="5172458"/>
            <a:ext cx="0" cy="6187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63EE887-A172-F01E-98D1-8781769CBEDE}"/>
              </a:ext>
            </a:extLst>
          </p:cNvPr>
          <p:cNvSpPr>
            <a:spLocks noGrp="1"/>
          </p:cNvSpPr>
          <p:nvPr>
            <p:ph type="sldNum" sz="quarter" idx="10"/>
          </p:nvPr>
        </p:nvSpPr>
        <p:spPr/>
        <p:txBody>
          <a:bodyPr/>
          <a:lstStyle/>
          <a:p>
            <a:fld id="{75DF2D63-3FF5-D547-96B9-BE9CCD1ABA58}" type="slidenum">
              <a:rPr lang="en-US" smtClean="0"/>
              <a:pPr/>
              <a:t>12</a:t>
            </a:fld>
            <a:endParaRPr lang="en-US" dirty="0"/>
          </a:p>
        </p:txBody>
      </p:sp>
      <p:sp>
        <p:nvSpPr>
          <p:cNvPr id="29" name="Text Placeholder 14">
            <a:extLst>
              <a:ext uri="{FF2B5EF4-FFF2-40B4-BE49-F238E27FC236}">
                <a16:creationId xmlns:a16="http://schemas.microsoft.com/office/drawing/2014/main" id="{D2918558-57A8-4D1B-A686-B0DCBE666D70}"/>
              </a:ext>
            </a:extLst>
          </p:cNvPr>
          <p:cNvSpPr txBox="1">
            <a:spLocks/>
          </p:cNvSpPr>
          <p:nvPr/>
        </p:nvSpPr>
        <p:spPr>
          <a:xfrm>
            <a:off x="3069337" y="1623634"/>
            <a:ext cx="1280160" cy="1469324"/>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b="0" i="0" dirty="0">
                <a:solidFill>
                  <a:srgbClr val="0F0F0F"/>
                </a:solidFill>
                <a:effectLst/>
                <a:latin typeface="Söhne"/>
              </a:rPr>
              <a:t>Tạo cơ hội hợp tác giữa doanh nghiệp và trường đại học để tận dụng kiến thức và nguồn lực nghiên cứu</a:t>
            </a:r>
            <a:endParaRPr lang="en-US" dirty="0"/>
          </a:p>
        </p:txBody>
      </p:sp>
      <p:sp>
        <p:nvSpPr>
          <p:cNvPr id="30" name="Text Placeholder 10">
            <a:extLst>
              <a:ext uri="{FF2B5EF4-FFF2-40B4-BE49-F238E27FC236}">
                <a16:creationId xmlns:a16="http://schemas.microsoft.com/office/drawing/2014/main" id="{050A411A-D574-4EB7-BE9E-732A66D7AC13}"/>
              </a:ext>
            </a:extLst>
          </p:cNvPr>
          <p:cNvSpPr txBox="1">
            <a:spLocks/>
          </p:cNvSpPr>
          <p:nvPr/>
        </p:nvSpPr>
        <p:spPr>
          <a:xfrm>
            <a:off x="1125238" y="3873983"/>
            <a:ext cx="1280160" cy="1143000"/>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a:solidFill>
                  <a:srgbClr val="0F0F0F"/>
                </a:solidFill>
                <a:latin typeface="Söhne"/>
              </a:rPr>
              <a:t>Phát triển hệ thống ươm tạo khởi nghiệp</a:t>
            </a:r>
            <a:endParaRPr lang="en-US" dirty="0">
              <a:solidFill>
                <a:srgbClr val="0F0F0F"/>
              </a:solidFill>
              <a:latin typeface="Söhne"/>
            </a:endParaRPr>
          </a:p>
        </p:txBody>
      </p:sp>
      <p:sp>
        <p:nvSpPr>
          <p:cNvPr id="31" name="Text Placeholder 14">
            <a:extLst>
              <a:ext uri="{FF2B5EF4-FFF2-40B4-BE49-F238E27FC236}">
                <a16:creationId xmlns:a16="http://schemas.microsoft.com/office/drawing/2014/main" id="{0D619693-9911-460C-BBE5-8FEB77F26365}"/>
              </a:ext>
            </a:extLst>
          </p:cNvPr>
          <p:cNvSpPr txBox="1">
            <a:spLocks/>
          </p:cNvSpPr>
          <p:nvPr/>
        </p:nvSpPr>
        <p:spPr>
          <a:xfrm>
            <a:off x="5454332" y="3935605"/>
            <a:ext cx="1280160" cy="1143000"/>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solidFill>
                  <a:srgbClr val="0F0F0F"/>
                </a:solidFill>
                <a:latin typeface="Söhne"/>
              </a:rPr>
              <a:t>Khuyến</a:t>
            </a:r>
            <a:r>
              <a:rPr lang="en-US" dirty="0">
                <a:solidFill>
                  <a:srgbClr val="0F0F0F"/>
                </a:solidFill>
                <a:latin typeface="Söhne"/>
              </a:rPr>
              <a:t> </a:t>
            </a:r>
            <a:r>
              <a:rPr lang="en-US" dirty="0" err="1">
                <a:solidFill>
                  <a:srgbClr val="0F0F0F"/>
                </a:solidFill>
                <a:latin typeface="Söhne"/>
              </a:rPr>
              <a:t>khích</a:t>
            </a:r>
            <a:r>
              <a:rPr lang="en-US" dirty="0">
                <a:solidFill>
                  <a:srgbClr val="0F0F0F"/>
                </a:solidFill>
                <a:latin typeface="Söhne"/>
              </a:rPr>
              <a:t> </a:t>
            </a:r>
            <a:r>
              <a:rPr lang="en-US" dirty="0" err="1">
                <a:solidFill>
                  <a:srgbClr val="0F0F0F"/>
                </a:solidFill>
                <a:latin typeface="Söhne"/>
              </a:rPr>
              <a:t>đổi</a:t>
            </a:r>
            <a:r>
              <a:rPr lang="en-US" dirty="0">
                <a:solidFill>
                  <a:srgbClr val="0F0F0F"/>
                </a:solidFill>
                <a:latin typeface="Söhne"/>
              </a:rPr>
              <a:t> </a:t>
            </a:r>
            <a:r>
              <a:rPr lang="en-US" dirty="0" err="1">
                <a:solidFill>
                  <a:srgbClr val="0F0F0F"/>
                </a:solidFill>
                <a:latin typeface="Söhne"/>
              </a:rPr>
              <a:t>mới</a:t>
            </a:r>
            <a:r>
              <a:rPr lang="en-US" dirty="0">
                <a:solidFill>
                  <a:srgbClr val="0F0F0F"/>
                </a:solidFill>
                <a:latin typeface="Söhne"/>
              </a:rPr>
              <a:t> </a:t>
            </a:r>
            <a:r>
              <a:rPr lang="en-US" dirty="0" err="1">
                <a:solidFill>
                  <a:srgbClr val="0F0F0F"/>
                </a:solidFill>
                <a:latin typeface="Söhne"/>
              </a:rPr>
              <a:t>và</a:t>
            </a:r>
            <a:r>
              <a:rPr lang="en-US" dirty="0">
                <a:solidFill>
                  <a:srgbClr val="0F0F0F"/>
                </a:solidFill>
                <a:latin typeface="Söhne"/>
              </a:rPr>
              <a:t> </a:t>
            </a:r>
            <a:r>
              <a:rPr lang="en-US" dirty="0" err="1">
                <a:solidFill>
                  <a:srgbClr val="0F0F0F"/>
                </a:solidFill>
                <a:latin typeface="Söhne"/>
              </a:rPr>
              <a:t>hỗ</a:t>
            </a:r>
            <a:r>
              <a:rPr lang="en-US" dirty="0">
                <a:solidFill>
                  <a:srgbClr val="0F0F0F"/>
                </a:solidFill>
                <a:latin typeface="Söhne"/>
              </a:rPr>
              <a:t> </a:t>
            </a:r>
            <a:r>
              <a:rPr lang="en-US" dirty="0" err="1">
                <a:solidFill>
                  <a:srgbClr val="0F0F0F"/>
                </a:solidFill>
                <a:latin typeface="Söhne"/>
              </a:rPr>
              <a:t>trợ</a:t>
            </a:r>
            <a:r>
              <a:rPr lang="en-US" dirty="0">
                <a:solidFill>
                  <a:srgbClr val="0F0F0F"/>
                </a:solidFill>
                <a:latin typeface="Söhne"/>
              </a:rPr>
              <a:t> </a:t>
            </a:r>
            <a:r>
              <a:rPr lang="en-US" dirty="0" err="1">
                <a:solidFill>
                  <a:srgbClr val="0F0F0F"/>
                </a:solidFill>
                <a:latin typeface="Söhne"/>
              </a:rPr>
              <a:t>doanh</a:t>
            </a:r>
            <a:r>
              <a:rPr lang="en-US" dirty="0">
                <a:solidFill>
                  <a:srgbClr val="0F0F0F"/>
                </a:solidFill>
                <a:latin typeface="Söhne"/>
              </a:rPr>
              <a:t> </a:t>
            </a:r>
            <a:r>
              <a:rPr lang="en-US" dirty="0" err="1">
                <a:solidFill>
                  <a:srgbClr val="0F0F0F"/>
                </a:solidFill>
                <a:latin typeface="Söhne"/>
              </a:rPr>
              <a:t>nghiệp</a:t>
            </a:r>
            <a:r>
              <a:rPr lang="en-US" dirty="0">
                <a:solidFill>
                  <a:srgbClr val="0F0F0F"/>
                </a:solidFill>
                <a:latin typeface="Söhne"/>
              </a:rPr>
              <a:t> </a:t>
            </a:r>
            <a:r>
              <a:rPr lang="en-US" dirty="0" err="1">
                <a:solidFill>
                  <a:srgbClr val="0F0F0F"/>
                </a:solidFill>
                <a:latin typeface="Söhne"/>
              </a:rPr>
              <a:t>có</a:t>
            </a:r>
            <a:r>
              <a:rPr lang="en-US" dirty="0">
                <a:solidFill>
                  <a:srgbClr val="0F0F0F"/>
                </a:solidFill>
                <a:latin typeface="Söhne"/>
              </a:rPr>
              <a:t> </a:t>
            </a:r>
            <a:r>
              <a:rPr lang="en-US" dirty="0" err="1">
                <a:solidFill>
                  <a:srgbClr val="0F0F0F"/>
                </a:solidFill>
                <a:latin typeface="Söhne"/>
              </a:rPr>
              <a:t>mục</a:t>
            </a:r>
            <a:r>
              <a:rPr lang="en-US" dirty="0">
                <a:solidFill>
                  <a:srgbClr val="0F0F0F"/>
                </a:solidFill>
                <a:latin typeface="Söhne"/>
              </a:rPr>
              <a:t> </a:t>
            </a:r>
            <a:r>
              <a:rPr lang="en-US" dirty="0" err="1">
                <a:solidFill>
                  <a:srgbClr val="0F0F0F"/>
                </a:solidFill>
                <a:latin typeface="Söhne"/>
              </a:rPr>
              <a:t>tiêu</a:t>
            </a:r>
            <a:r>
              <a:rPr lang="en-US" dirty="0">
                <a:solidFill>
                  <a:srgbClr val="0F0F0F"/>
                </a:solidFill>
                <a:latin typeface="Söhne"/>
              </a:rPr>
              <a:t> </a:t>
            </a:r>
            <a:r>
              <a:rPr lang="en-US" dirty="0" err="1">
                <a:solidFill>
                  <a:srgbClr val="0F0F0F"/>
                </a:solidFill>
                <a:latin typeface="Söhne"/>
              </a:rPr>
              <a:t>xã</a:t>
            </a:r>
            <a:r>
              <a:rPr lang="en-US" dirty="0">
                <a:solidFill>
                  <a:srgbClr val="0F0F0F"/>
                </a:solidFill>
                <a:latin typeface="Söhne"/>
              </a:rPr>
              <a:t> </a:t>
            </a:r>
            <a:r>
              <a:rPr lang="en-US" dirty="0" err="1">
                <a:solidFill>
                  <a:srgbClr val="0F0F0F"/>
                </a:solidFill>
                <a:latin typeface="Söhne"/>
              </a:rPr>
              <a:t>hội</a:t>
            </a:r>
            <a:r>
              <a:rPr lang="en-US" dirty="0">
                <a:solidFill>
                  <a:srgbClr val="0F0F0F"/>
                </a:solidFill>
                <a:latin typeface="Söhne"/>
              </a:rPr>
              <a:t> </a:t>
            </a:r>
            <a:r>
              <a:rPr lang="en-US" dirty="0" err="1">
                <a:solidFill>
                  <a:srgbClr val="0F0F0F"/>
                </a:solidFill>
                <a:latin typeface="Söhne"/>
              </a:rPr>
              <a:t>và</a:t>
            </a:r>
            <a:r>
              <a:rPr lang="en-US" dirty="0">
                <a:solidFill>
                  <a:srgbClr val="0F0F0F"/>
                </a:solidFill>
                <a:latin typeface="Söhne"/>
              </a:rPr>
              <a:t> </a:t>
            </a:r>
            <a:r>
              <a:rPr lang="en-US" dirty="0" err="1">
                <a:solidFill>
                  <a:srgbClr val="0F0F0F"/>
                </a:solidFill>
                <a:latin typeface="Söhne"/>
              </a:rPr>
              <a:t>bền</a:t>
            </a:r>
            <a:r>
              <a:rPr lang="en-US" dirty="0">
                <a:solidFill>
                  <a:srgbClr val="0F0F0F"/>
                </a:solidFill>
                <a:latin typeface="Söhne"/>
              </a:rPr>
              <a:t> </a:t>
            </a:r>
            <a:r>
              <a:rPr lang="en-US" dirty="0" err="1">
                <a:solidFill>
                  <a:srgbClr val="0F0F0F"/>
                </a:solidFill>
                <a:latin typeface="Söhne"/>
              </a:rPr>
              <a:t>vững</a:t>
            </a:r>
            <a:endParaRPr lang="en-US" dirty="0">
              <a:solidFill>
                <a:srgbClr val="0F0F0F"/>
              </a:solidFill>
              <a:latin typeface="Söhne"/>
            </a:endParaRPr>
          </a:p>
        </p:txBody>
      </p:sp>
      <p:sp>
        <p:nvSpPr>
          <p:cNvPr id="32" name="Text Placeholder 8">
            <a:extLst>
              <a:ext uri="{FF2B5EF4-FFF2-40B4-BE49-F238E27FC236}">
                <a16:creationId xmlns:a16="http://schemas.microsoft.com/office/drawing/2014/main" id="{9D3CDF95-9900-4D34-BFD1-765AE54FE26D}"/>
              </a:ext>
            </a:extLst>
          </p:cNvPr>
          <p:cNvSpPr txBox="1">
            <a:spLocks/>
          </p:cNvSpPr>
          <p:nvPr/>
        </p:nvSpPr>
        <p:spPr>
          <a:xfrm>
            <a:off x="7299645" y="3873983"/>
            <a:ext cx="1280160" cy="1143000"/>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solidFill>
                  <a:srgbClr val="0F0F0F"/>
                </a:solidFill>
                <a:latin typeface="Söhne"/>
              </a:rPr>
              <a:t>Tạo môi trường cạnh tranh sáng tạo</a:t>
            </a:r>
            <a:endParaRPr lang="en-US" dirty="0">
              <a:solidFill>
                <a:srgbClr val="0F0F0F"/>
              </a:solidFill>
              <a:latin typeface="Söhne"/>
            </a:endParaRPr>
          </a:p>
        </p:txBody>
      </p:sp>
      <p:sp>
        <p:nvSpPr>
          <p:cNvPr id="33" name="Text Placeholder 8">
            <a:extLst>
              <a:ext uri="{FF2B5EF4-FFF2-40B4-BE49-F238E27FC236}">
                <a16:creationId xmlns:a16="http://schemas.microsoft.com/office/drawing/2014/main" id="{0109760A-514E-4C0D-A8B6-5BE0A1D97B94}"/>
              </a:ext>
            </a:extLst>
          </p:cNvPr>
          <p:cNvSpPr txBox="1">
            <a:spLocks/>
          </p:cNvSpPr>
          <p:nvPr/>
        </p:nvSpPr>
        <p:spPr>
          <a:xfrm>
            <a:off x="9748976" y="3724612"/>
            <a:ext cx="1280160" cy="1143000"/>
          </a:xfrm>
          <a:prstGeom prst="rect">
            <a:avLst/>
          </a:prstGeom>
        </p:spPr>
        <p:txBody>
          <a:bodyPr vert="horz" lIns="0" tIns="0" rIns="0" bIns="0" rtlCol="0" anchor="t">
            <a:noAutofit/>
          </a:bodyPr>
          <a:lstStyle>
            <a:lvl1pPr marL="0" indent="0" algn="l" defTabSz="914400" rtl="0" eaLnBrk="1" latinLnBrk="0" hangingPunct="1">
              <a:lnSpc>
                <a:spcPts val="1580"/>
              </a:lnSpc>
              <a:spcBef>
                <a:spcPts val="0"/>
              </a:spcBef>
              <a:buFont typeface="Arial" panose="020B0604020202020204" pitchFamily="34" charset="0"/>
              <a:buNone/>
              <a:defRPr sz="1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vi-VN" dirty="0">
                <a:solidFill>
                  <a:srgbClr val="0F0F0F"/>
                </a:solidFill>
                <a:latin typeface="Söhne"/>
              </a:rPr>
              <a:t>Kích thích tiêu dùng trong nước</a:t>
            </a:r>
            <a:r>
              <a:rPr lang="en-US" dirty="0">
                <a:solidFill>
                  <a:srgbClr val="0F0F0F"/>
                </a:solidFill>
                <a:latin typeface="Söhne"/>
              </a:rPr>
              <a:t>, k</a:t>
            </a:r>
            <a:r>
              <a:rPr lang="vi-VN" dirty="0">
                <a:solidFill>
                  <a:srgbClr val="0F0F0F"/>
                </a:solidFill>
                <a:latin typeface="Söhne"/>
              </a:rPr>
              <a:t>hai thác triệt để thị trường quốc tế </a:t>
            </a:r>
            <a:endParaRPr lang="en-US" dirty="0">
              <a:solidFill>
                <a:srgbClr val="0F0F0F"/>
              </a:solidFill>
              <a:latin typeface="Söhne"/>
            </a:endParaRPr>
          </a:p>
        </p:txBody>
      </p:sp>
    </p:spTree>
    <p:extLst>
      <p:ext uri="{BB962C8B-B14F-4D97-AF65-F5344CB8AC3E}">
        <p14:creationId xmlns:p14="http://schemas.microsoft.com/office/powerpoint/2010/main" val="260745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5" descr="Test tubes with one test tube in orange with drops">
            <a:extLst>
              <a:ext uri="{FF2B5EF4-FFF2-40B4-BE49-F238E27FC236}">
                <a16:creationId xmlns:a16="http://schemas.microsoft.com/office/drawing/2014/main" id="{FE365C49-5FBF-04F7-2612-59A6D6F84C37}"/>
              </a:ext>
            </a:extLst>
          </p:cNvPr>
          <p:cNvPicPr>
            <a:picLocks noGrp="1" noChangeAspect="1"/>
          </p:cNvPicPr>
          <p:nvPr>
            <p:ph type="pic" sz="quarter" idx="3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2" name="Rectangle 21">
            <a:extLst>
              <a:ext uri="{FF2B5EF4-FFF2-40B4-BE49-F238E27FC236}">
                <a16:creationId xmlns:a16="http://schemas.microsoft.com/office/drawing/2014/main" id="{F6BA20C7-F48C-429D-2FA7-B7B83A800FA9}"/>
              </a:ext>
              <a:ext uri="{C183D7F6-B498-43B3-948B-1728B52AA6E4}">
                <adec:decorative xmlns:adec="http://schemas.microsoft.com/office/drawing/2017/decorative" val="1"/>
              </a:ext>
            </a:extLst>
          </p:cNvPr>
          <p:cNvSpPr/>
          <p:nvPr/>
        </p:nvSpPr>
        <p:spPr>
          <a:xfrm>
            <a:off x="-1" y="0"/>
            <a:ext cx="2285995" cy="1685542"/>
          </a:xfrm>
          <a:prstGeom prst="rect">
            <a:avLst/>
          </a:prstGeom>
          <a:gradFill flip="none" rotWithShape="1">
            <a:gsLst>
              <a:gs pos="0">
                <a:schemeClr val="bg1">
                  <a:alpha val="0"/>
                </a:schemeClr>
              </a:gs>
              <a:gs pos="8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BE788E-706D-5D5C-B17F-51759A2CC61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9519E8E-7F0D-C4E6-CC87-3F8B896EF0E1}"/>
              </a:ext>
            </a:extLst>
          </p:cNvPr>
          <p:cNvSpPr>
            <a:spLocks noGrp="1"/>
          </p:cNvSpPr>
          <p:nvPr>
            <p:ph type="sldNum" sz="quarter" idx="10"/>
          </p:nvPr>
        </p:nvSpPr>
        <p:spPr/>
        <p:txBody>
          <a:bodyPr/>
          <a:lstStyle/>
          <a:p>
            <a:fld id="{75DF2D63-3FF5-D547-96B9-BE9CCD1ABA58}" type="slidenum">
              <a:rPr lang="en-US" smtClean="0"/>
              <a:pPr/>
              <a:t>13</a:t>
            </a:fld>
            <a:endParaRPr lang="en-US" dirty="0"/>
          </a:p>
        </p:txBody>
      </p:sp>
      <p:sp>
        <p:nvSpPr>
          <p:cNvPr id="82" name="Text Placeholder 81">
            <a:extLst>
              <a:ext uri="{FF2B5EF4-FFF2-40B4-BE49-F238E27FC236}">
                <a16:creationId xmlns:a16="http://schemas.microsoft.com/office/drawing/2014/main" id="{2E1F38AB-E038-4CD1-618A-52B12F7A4BB5}"/>
              </a:ext>
            </a:extLst>
          </p:cNvPr>
          <p:cNvSpPr>
            <a:spLocks noGrp="1"/>
          </p:cNvSpPr>
          <p:nvPr>
            <p:ph type="body" sz="quarter" idx="32"/>
          </p:nvPr>
        </p:nvSpPr>
        <p:spPr/>
        <p:txBody>
          <a:bodyPr/>
          <a:lstStyle/>
          <a:p>
            <a:endParaRPr lang="en-US" dirty="0"/>
          </a:p>
        </p:txBody>
      </p:sp>
      <p:sp>
        <p:nvSpPr>
          <p:cNvPr id="81" name="Text Placeholder 80">
            <a:extLst>
              <a:ext uri="{FF2B5EF4-FFF2-40B4-BE49-F238E27FC236}">
                <a16:creationId xmlns:a16="http://schemas.microsoft.com/office/drawing/2014/main" id="{F670FB6E-8396-CF15-B901-347F21C06620}"/>
              </a:ext>
            </a:extLst>
          </p:cNvPr>
          <p:cNvSpPr>
            <a:spLocks noGrp="1"/>
          </p:cNvSpPr>
          <p:nvPr>
            <p:ph type="body" sz="quarter" idx="31"/>
          </p:nvPr>
        </p:nvSpPr>
        <p:spPr/>
        <p:txBody>
          <a:bodyPr/>
          <a:lstStyle/>
          <a:p>
            <a:endParaRPr lang="en-US" dirty="0"/>
          </a:p>
        </p:txBody>
      </p:sp>
      <p:sp>
        <p:nvSpPr>
          <p:cNvPr id="83" name="Text Placeholder 82">
            <a:extLst>
              <a:ext uri="{FF2B5EF4-FFF2-40B4-BE49-F238E27FC236}">
                <a16:creationId xmlns:a16="http://schemas.microsoft.com/office/drawing/2014/main" id="{D1FC7473-B976-1C94-F51C-63C1354C6881}"/>
              </a:ext>
            </a:extLst>
          </p:cNvPr>
          <p:cNvSpPr>
            <a:spLocks noGrp="1"/>
          </p:cNvSpPr>
          <p:nvPr>
            <p:ph type="body" sz="quarter" idx="33"/>
          </p:nvPr>
        </p:nvSpPr>
        <p:spPr/>
        <p:txBody>
          <a:bodyPr/>
          <a:lstStyle/>
          <a:p>
            <a:endParaRPr lang="en-US" dirty="0"/>
          </a:p>
        </p:txBody>
      </p:sp>
      <p:sp>
        <p:nvSpPr>
          <p:cNvPr id="84" name="Text Placeholder 83">
            <a:extLst>
              <a:ext uri="{FF2B5EF4-FFF2-40B4-BE49-F238E27FC236}">
                <a16:creationId xmlns:a16="http://schemas.microsoft.com/office/drawing/2014/main" id="{3FE9BB50-1FAA-348B-F236-D51B9527BE3B}"/>
              </a:ext>
            </a:extLst>
          </p:cNvPr>
          <p:cNvSpPr>
            <a:spLocks noGrp="1"/>
          </p:cNvSpPr>
          <p:nvPr>
            <p:ph type="body" sz="quarter" idx="34"/>
          </p:nvPr>
        </p:nvSpPr>
        <p:spPr/>
        <p:txBody>
          <a:bodyPr/>
          <a:lstStyle/>
          <a:p>
            <a:endParaRPr lang="en-US" dirty="0"/>
          </a:p>
        </p:txBody>
      </p:sp>
      <p:sp>
        <p:nvSpPr>
          <p:cNvPr id="85" name="Text Placeholder 84">
            <a:extLst>
              <a:ext uri="{FF2B5EF4-FFF2-40B4-BE49-F238E27FC236}">
                <a16:creationId xmlns:a16="http://schemas.microsoft.com/office/drawing/2014/main" id="{158572BB-F863-F698-0C6D-57D4F3772E56}"/>
              </a:ext>
            </a:extLst>
          </p:cNvPr>
          <p:cNvSpPr>
            <a:spLocks noGrp="1"/>
          </p:cNvSpPr>
          <p:nvPr>
            <p:ph type="body" sz="quarter" idx="35"/>
          </p:nvPr>
        </p:nvSpPr>
        <p:spPr/>
        <p:txBody>
          <a:bodyPr/>
          <a:lstStyle/>
          <a:p>
            <a:endParaRPr lang="en-US" dirty="0"/>
          </a:p>
        </p:txBody>
      </p:sp>
      <p:sp>
        <p:nvSpPr>
          <p:cNvPr id="45" name="TextBox 44">
            <a:extLst>
              <a:ext uri="{FF2B5EF4-FFF2-40B4-BE49-F238E27FC236}">
                <a16:creationId xmlns:a16="http://schemas.microsoft.com/office/drawing/2014/main" id="{D6933180-D20C-4B3F-A5F2-7EFF87378E41}"/>
              </a:ext>
            </a:extLst>
          </p:cNvPr>
          <p:cNvSpPr txBox="1"/>
          <p:nvPr/>
        </p:nvSpPr>
        <p:spPr>
          <a:xfrm>
            <a:off x="877824" y="3285272"/>
            <a:ext cx="10757128" cy="2276264"/>
          </a:xfrm>
          <a:prstGeom prst="rect">
            <a:avLst/>
          </a:prstGeom>
          <a:noFill/>
        </p:spPr>
        <p:txBody>
          <a:bodyPr wrap="square">
            <a:spAutoFit/>
          </a:bodyPr>
          <a:lstStyle/>
          <a:p>
            <a:pPr marL="285750" indent="-285750">
              <a:lnSpc>
                <a:spcPct val="150000"/>
              </a:lnSpc>
              <a:spcBef>
                <a:spcPts val="600"/>
              </a:spcBef>
              <a:spcAft>
                <a:spcPts val="600"/>
              </a:spcAft>
              <a:buFontTx/>
              <a:buChar char="-"/>
            </a:pPr>
            <a:r>
              <a:rPr lang="en-US" sz="1800" dirty="0">
                <a:effectLst/>
                <a:latin typeface="Times New Roman" panose="02020603050405020304" pitchFamily="18" charset="0"/>
                <a:ea typeface="Calibri" panose="020F0502020204030204" pitchFamily="34" charset="0"/>
              </a:rPr>
              <a:t>Khoa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nghệ</a:t>
            </a:r>
            <a:r>
              <a:rPr lang="en-US" sz="1800" dirty="0">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Calibri" panose="020F0502020204030204" pitchFamily="34" charset="0"/>
              </a:rPr>
              <a:t>không chỉ mang lại cơ hội sáng tạo mà còn cung cấp các công cụ và phương tiện để các doanh nghiệp thúc đẩy và duy trì mô hình kinh doanh bền vững</a:t>
            </a:r>
            <a:endParaRPr lang="en-US" sz="1800" dirty="0">
              <a:effectLst/>
              <a:latin typeface="Times New Roman" panose="02020603050405020304" pitchFamily="18" charset="0"/>
              <a:ea typeface="Calibri" panose="020F0502020204030204" pitchFamily="34" charset="0"/>
            </a:endParaRPr>
          </a:p>
          <a:p>
            <a:pPr marL="285750" indent="-285750">
              <a:lnSpc>
                <a:spcPct val="150000"/>
              </a:lnSpc>
              <a:spcBef>
                <a:spcPts val="600"/>
              </a:spcBef>
              <a:spcAft>
                <a:spcPts val="600"/>
              </a:spcAft>
              <a:buFontTx/>
              <a:buChar char="-"/>
            </a:pPr>
            <a:r>
              <a:rPr lang="en-US" sz="1800" dirty="0">
                <a:effectLst/>
                <a:latin typeface="Times New Roman" panose="02020603050405020304" pitchFamily="18" charset="0"/>
                <a:ea typeface="Calibri" panose="020F0502020204030204" pitchFamily="34" charset="0"/>
              </a:rPr>
              <a:t>Khoa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nghệ</a:t>
            </a:r>
            <a:r>
              <a:rPr lang="en-US" sz="1800" dirty="0">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Calibri" panose="020F0502020204030204" pitchFamily="34" charset="0"/>
              </a:rPr>
              <a:t>phát triển mạnh mẽ, chuyển đổi số nhanh chóng, ngày càng trở thành nhân tố quyết định đến năng lực cạnh tranh của doanh nghiệp</a:t>
            </a:r>
            <a:r>
              <a:rPr lang="en-US" sz="1800" dirty="0">
                <a:effectLst/>
                <a:latin typeface="Times New Roman" panose="02020603050405020304" pitchFamily="18" charset="0"/>
                <a:ea typeface="Calibri" panose="020F0502020204030204" pitchFamily="34" charset="0"/>
              </a:rPr>
              <a:t> </a:t>
            </a:r>
            <a:r>
              <a:rPr lang="vi-VN" sz="1800" dirty="0">
                <a:effectLst/>
                <a:latin typeface="Times New Roman" panose="02020603050405020304" pitchFamily="18" charset="0"/>
                <a:ea typeface="Calibri" panose="020F0502020204030204" pitchFamily="34" charset="0"/>
              </a:rPr>
              <a:t>hướng đến mục tiêu phát triển bền vững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doanh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khởi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nghiệp</a:t>
            </a:r>
            <a:r>
              <a:rPr lang="en-US" sz="1800" dirty="0">
                <a:effectLst/>
                <a:latin typeface="Times New Roman" panose="02020603050405020304" pitchFamily="18" charset="0"/>
                <a:ea typeface="Calibri" panose="020F0502020204030204" pitchFamily="34" charset="0"/>
              </a:rPr>
              <a:t> ĐMST.</a:t>
            </a:r>
            <a:endParaRPr lang="en-US" dirty="0"/>
          </a:p>
        </p:txBody>
      </p:sp>
      <p:sp>
        <p:nvSpPr>
          <p:cNvPr id="46" name="Title 2">
            <a:extLst>
              <a:ext uri="{FF2B5EF4-FFF2-40B4-BE49-F238E27FC236}">
                <a16:creationId xmlns:a16="http://schemas.microsoft.com/office/drawing/2014/main" id="{9C967626-B03C-4CF2-ACEC-CCDDABBA6653}"/>
              </a:ext>
            </a:extLst>
          </p:cNvPr>
          <p:cNvSpPr>
            <a:spLocks noGrp="1"/>
          </p:cNvSpPr>
          <p:nvPr>
            <p:ph type="title"/>
          </p:nvPr>
        </p:nvSpPr>
        <p:spPr>
          <a:xfrm>
            <a:off x="1298448" y="609600"/>
            <a:ext cx="6656832" cy="530352"/>
          </a:xfrm>
        </p:spPr>
        <p:txBody>
          <a:bodyPr/>
          <a:lstStyle/>
          <a:p>
            <a:r>
              <a:rPr lang="en-US" b="1" dirty="0" err="1">
                <a:solidFill>
                  <a:srgbClr val="FF0066"/>
                </a:solidFill>
                <a:latin typeface="Times New Roman" panose="02020603050405020304" pitchFamily="18" charset="0"/>
                <a:cs typeface="Times New Roman" panose="02020603050405020304" pitchFamily="18" charset="0"/>
              </a:rPr>
              <a:t>Kết</a:t>
            </a:r>
            <a:r>
              <a:rPr lang="en-US" b="1" dirty="0">
                <a:solidFill>
                  <a:srgbClr val="FF0066"/>
                </a:solidFill>
                <a:latin typeface="Times New Roman" panose="02020603050405020304" pitchFamily="18" charset="0"/>
                <a:cs typeface="Times New Roman" panose="02020603050405020304" pitchFamily="18" charset="0"/>
              </a:rPr>
              <a:t> </a:t>
            </a:r>
            <a:r>
              <a:rPr lang="en-US" b="1" dirty="0" err="1">
                <a:solidFill>
                  <a:srgbClr val="FF0066"/>
                </a:solidFill>
                <a:latin typeface="Times New Roman" panose="02020603050405020304" pitchFamily="18" charset="0"/>
                <a:cs typeface="Times New Roman" panose="02020603050405020304" pitchFamily="18" charset="0"/>
              </a:rPr>
              <a:t>luận</a:t>
            </a:r>
            <a:endParaRPr lang="en-US"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88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p:txBody>
          <a:bodyPr/>
          <a:lstStyle/>
          <a:p>
            <a:r>
              <a:rPr lang="en-US" dirty="0"/>
              <a:t>Thank you </a:t>
            </a: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7" name="Text Placeholder 26">
            <a:extLst>
              <a:ext uri="{FF2B5EF4-FFF2-40B4-BE49-F238E27FC236}">
                <a16:creationId xmlns:a16="http://schemas.microsoft.com/office/drawing/2014/main" id="{BB8B6963-69FE-8A03-5E86-2BF855024B00}"/>
              </a:ext>
            </a:extLst>
          </p:cNvPr>
          <p:cNvSpPr>
            <a:spLocks noGrp="1"/>
          </p:cNvSpPr>
          <p:nvPr>
            <p:ph type="body" sz="quarter" idx="14"/>
          </p:nvPr>
        </p:nvSpPr>
        <p:spPr/>
        <p:txBody>
          <a:bodyPr/>
          <a:lstStyle/>
          <a:p>
            <a:pPr marL="0" indent="0" algn="ctr">
              <a:lnSpc>
                <a:spcPts val="2660"/>
              </a:lnSpc>
              <a:spcBef>
                <a:spcPts val="0"/>
              </a:spcBef>
              <a:buNone/>
            </a:pPr>
            <a:r>
              <a:rPr lang="en-US" sz="2000" b="1" cap="all" spc="0" dirty="0" err="1">
                <a:solidFill>
                  <a:srgbClr val="FF6600"/>
                </a:solidFill>
                <a:latin typeface="Times New Roman" panose="02020603050405020304" pitchFamily="18" charset="0"/>
                <a:cs typeface="Times New Roman" panose="02020603050405020304" pitchFamily="18" charset="0"/>
              </a:rPr>
              <a:t>Nguyễn</a:t>
            </a:r>
            <a:r>
              <a:rPr lang="en-US" sz="2000" b="1" cap="all" spc="0" dirty="0">
                <a:solidFill>
                  <a:srgbClr val="FF6600"/>
                </a:solidFill>
                <a:latin typeface="Times New Roman" panose="02020603050405020304" pitchFamily="18" charset="0"/>
                <a:cs typeface="Times New Roman" panose="02020603050405020304" pitchFamily="18" charset="0"/>
              </a:rPr>
              <a:t> </a:t>
            </a:r>
            <a:r>
              <a:rPr lang="en-US" sz="2000" b="1" cap="all" spc="0" dirty="0" err="1">
                <a:solidFill>
                  <a:srgbClr val="FF6600"/>
                </a:solidFill>
                <a:latin typeface="Times New Roman" panose="02020603050405020304" pitchFamily="18" charset="0"/>
                <a:cs typeface="Times New Roman" panose="02020603050405020304" pitchFamily="18" charset="0"/>
              </a:rPr>
              <a:t>minh</a:t>
            </a:r>
            <a:r>
              <a:rPr lang="en-US" sz="2000" b="1" cap="all" spc="0" dirty="0">
                <a:solidFill>
                  <a:srgbClr val="FF6600"/>
                </a:solidFill>
                <a:latin typeface="Times New Roman" panose="02020603050405020304" pitchFamily="18" charset="0"/>
                <a:cs typeface="Times New Roman" panose="02020603050405020304" pitchFamily="18" charset="0"/>
              </a:rPr>
              <a:t> </a:t>
            </a:r>
            <a:r>
              <a:rPr lang="en-US" sz="2000" b="1" cap="all" spc="0" dirty="0" err="1">
                <a:solidFill>
                  <a:srgbClr val="FF6600"/>
                </a:solidFill>
                <a:latin typeface="Times New Roman" panose="02020603050405020304" pitchFamily="18" charset="0"/>
                <a:cs typeface="Times New Roman" panose="02020603050405020304" pitchFamily="18" charset="0"/>
              </a:rPr>
              <a:t>huyền</a:t>
            </a:r>
            <a:r>
              <a:rPr lang="en-US" sz="2000" b="1" cap="all" spc="0" dirty="0">
                <a:solidFill>
                  <a:srgbClr val="FF6600"/>
                </a:solidFill>
                <a:latin typeface="Times New Roman" panose="02020603050405020304" pitchFamily="18" charset="0"/>
                <a:cs typeface="Times New Roman" panose="02020603050405020304" pitchFamily="18" charset="0"/>
              </a:rPr>
              <a:t> </a:t>
            </a:r>
            <a:r>
              <a:rPr lang="en-US" sz="2000" b="1" cap="all" spc="0" dirty="0" err="1">
                <a:solidFill>
                  <a:srgbClr val="FF6600"/>
                </a:solidFill>
                <a:latin typeface="Times New Roman" panose="02020603050405020304" pitchFamily="18" charset="0"/>
                <a:cs typeface="Times New Roman" panose="02020603050405020304" pitchFamily="18" charset="0"/>
              </a:rPr>
              <a:t>trang</a:t>
            </a:r>
            <a:endParaRPr lang="en-US" sz="2000" b="1" cap="all" spc="0" dirty="0">
              <a:solidFill>
                <a:srgbClr val="FF6600"/>
              </a:solidFill>
              <a:latin typeface="Times New Roman" panose="02020603050405020304" pitchFamily="18" charset="0"/>
              <a:cs typeface="Times New Roman" panose="02020603050405020304" pitchFamily="18" charset="0"/>
            </a:endParaRPr>
          </a:p>
          <a:p>
            <a:pPr marL="0" indent="0" algn="ctr">
              <a:lnSpc>
                <a:spcPts val="2660"/>
              </a:lnSpc>
              <a:spcBef>
                <a:spcPts val="0"/>
              </a:spcBef>
              <a:buNone/>
            </a:pPr>
            <a:r>
              <a:rPr lang="en-US" b="1" dirty="0">
                <a:solidFill>
                  <a:srgbClr val="FF6600"/>
                </a:solidFill>
                <a:latin typeface="Times New Roman" panose="02020603050405020304" pitchFamily="18" charset="0"/>
                <a:cs typeface="Times New Roman" panose="02020603050405020304" pitchFamily="18" charset="0"/>
              </a:rPr>
              <a:t>Tp. </a:t>
            </a:r>
            <a:r>
              <a:rPr lang="en-US" b="1" dirty="0" err="1">
                <a:solidFill>
                  <a:srgbClr val="FF6600"/>
                </a:solidFill>
                <a:latin typeface="Times New Roman" panose="02020603050405020304" pitchFamily="18" charset="0"/>
                <a:cs typeface="Times New Roman" panose="02020603050405020304" pitchFamily="18" charset="0"/>
              </a:rPr>
              <a:t>Hồ</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chí</a:t>
            </a:r>
            <a:r>
              <a:rPr lang="en-US" b="1" dirty="0">
                <a:solidFill>
                  <a:srgbClr val="FF6600"/>
                </a:solidFill>
                <a:latin typeface="Times New Roman" panose="02020603050405020304" pitchFamily="18" charset="0"/>
                <a:cs typeface="Times New Roman" panose="02020603050405020304" pitchFamily="18" charset="0"/>
              </a:rPr>
              <a:t> </a:t>
            </a:r>
            <a:r>
              <a:rPr lang="en-US" b="1" dirty="0" err="1">
                <a:solidFill>
                  <a:srgbClr val="FF6600"/>
                </a:solidFill>
                <a:latin typeface="Times New Roman" panose="02020603050405020304" pitchFamily="18" charset="0"/>
                <a:cs typeface="Times New Roman" panose="02020603050405020304" pitchFamily="18" charset="0"/>
              </a:rPr>
              <a:t>minh</a:t>
            </a:r>
            <a:r>
              <a:rPr lang="en-US" b="1" dirty="0">
                <a:solidFill>
                  <a:srgbClr val="FF6600"/>
                </a:solidFill>
                <a:latin typeface="Times New Roman" panose="02020603050405020304" pitchFamily="18" charset="0"/>
                <a:cs typeface="Times New Roman" panose="02020603050405020304" pitchFamily="18" charset="0"/>
              </a:rPr>
              <a:t> 11/2023</a:t>
            </a:r>
            <a:endParaRPr lang="en-US" sz="2000" b="1" cap="all" spc="0"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2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011936" y="997584"/>
            <a:ext cx="3886200" cy="548640"/>
          </a:xfrm>
        </p:spPr>
        <p:txBody>
          <a:bodyPr/>
          <a:lstStyle/>
          <a:p>
            <a:r>
              <a:rPr lang="en-US" dirty="0" err="1">
                <a:solidFill>
                  <a:srgbClr val="FFC000"/>
                </a:solidFill>
                <a:latin typeface="Times New Roman" panose="02020603050405020304" pitchFamily="18" charset="0"/>
                <a:cs typeface="Times New Roman" panose="02020603050405020304" pitchFamily="18" charset="0"/>
              </a:rPr>
              <a:t>NộI</a:t>
            </a:r>
            <a:r>
              <a:rPr lang="en-US" dirty="0">
                <a:solidFill>
                  <a:srgbClr val="FFC000"/>
                </a:solidFill>
                <a:latin typeface="Times New Roman" panose="02020603050405020304" pitchFamily="18" charset="0"/>
                <a:cs typeface="Times New Roman" panose="02020603050405020304" pitchFamily="18" charset="0"/>
              </a:rPr>
              <a:t> dung</a:t>
            </a:r>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2</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734929" y="2270292"/>
            <a:ext cx="3512737" cy="3295834"/>
          </a:xfrm>
        </p:spPr>
        <p:txBody>
          <a:bodyPr/>
          <a:lstStyle/>
          <a:p>
            <a:r>
              <a:rPr lang="en-US" sz="1900" b="1" dirty="0" err="1">
                <a:solidFill>
                  <a:srgbClr val="002060"/>
                </a:solidFill>
                <a:latin typeface="Times New Roman" panose="02020603050405020304" pitchFamily="18" charset="0"/>
                <a:cs typeface="Times New Roman" panose="02020603050405020304" pitchFamily="18" charset="0"/>
              </a:rPr>
              <a:t>Khởi</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nghiệp</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bền</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vững</a:t>
            </a:r>
            <a:endParaRPr lang="en-US" sz="1900" b="1" dirty="0">
              <a:solidFill>
                <a:srgbClr val="002060"/>
              </a:solidFill>
              <a:latin typeface="Times New Roman" panose="02020603050405020304" pitchFamily="18" charset="0"/>
              <a:cs typeface="Times New Roman" panose="02020603050405020304" pitchFamily="18" charset="0"/>
            </a:endParaRPr>
          </a:p>
          <a:p>
            <a:r>
              <a:rPr lang="en-US" sz="1900" b="1" dirty="0" err="1">
                <a:solidFill>
                  <a:srgbClr val="002060"/>
                </a:solidFill>
                <a:latin typeface="Times New Roman" panose="02020603050405020304" pitchFamily="18" charset="0"/>
                <a:cs typeface="Times New Roman" panose="02020603050405020304" pitchFamily="18" charset="0"/>
              </a:rPr>
              <a:t>Nguyên</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tắc</a:t>
            </a:r>
            <a:endParaRPr lang="en-US" sz="1900" b="1" dirty="0">
              <a:solidFill>
                <a:srgbClr val="002060"/>
              </a:solidFill>
              <a:latin typeface="Times New Roman" panose="02020603050405020304" pitchFamily="18" charset="0"/>
              <a:cs typeface="Times New Roman" panose="02020603050405020304" pitchFamily="18" charset="0"/>
            </a:endParaRPr>
          </a:p>
          <a:p>
            <a:r>
              <a:rPr lang="en-US" sz="1900" b="1" dirty="0" err="1">
                <a:solidFill>
                  <a:srgbClr val="002060"/>
                </a:solidFill>
                <a:latin typeface="Times New Roman" panose="02020603050405020304" pitchFamily="18" charset="0"/>
                <a:cs typeface="Times New Roman" panose="02020603050405020304" pitchFamily="18" charset="0"/>
              </a:rPr>
              <a:t>vai</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trò</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của</a:t>
            </a:r>
            <a:r>
              <a:rPr lang="en-US" sz="1900" b="1" dirty="0">
                <a:solidFill>
                  <a:srgbClr val="002060"/>
                </a:solidFill>
                <a:latin typeface="Times New Roman" panose="02020603050405020304" pitchFamily="18" charset="0"/>
                <a:cs typeface="Times New Roman" panose="02020603050405020304" pitchFamily="18" charset="0"/>
              </a:rPr>
              <a:t> KH&amp;CN</a:t>
            </a:r>
          </a:p>
          <a:p>
            <a:r>
              <a:rPr lang="en-US" sz="1900" b="1" dirty="0">
                <a:solidFill>
                  <a:srgbClr val="002060"/>
                </a:solidFill>
                <a:latin typeface="Times New Roman" panose="02020603050405020304" pitchFamily="18" charset="0"/>
                <a:cs typeface="Times New Roman" panose="02020603050405020304" pitchFamily="18" charset="0"/>
              </a:rPr>
              <a:t>HỆ SINH THÁI KHỞI NGHIỆP VIỆT NAM</a:t>
            </a:r>
          </a:p>
          <a:p>
            <a:r>
              <a:rPr lang="en-US" sz="1900" b="1" dirty="0">
                <a:solidFill>
                  <a:srgbClr val="002060"/>
                </a:solidFill>
                <a:latin typeface="Times New Roman" panose="02020603050405020304" pitchFamily="18" charset="0"/>
                <a:cs typeface="Times New Roman" panose="02020603050405020304" pitchFamily="18" charset="0"/>
              </a:rPr>
              <a:t>HỆ SINH THÁI KHỞI NGHIỆP QUỐC TẾ</a:t>
            </a:r>
          </a:p>
          <a:p>
            <a:r>
              <a:rPr lang="en-US" sz="1900" b="1" dirty="0">
                <a:solidFill>
                  <a:srgbClr val="002060"/>
                </a:solidFill>
                <a:latin typeface="Times New Roman" panose="02020603050405020304" pitchFamily="18" charset="0"/>
                <a:cs typeface="Times New Roman" panose="02020603050405020304" pitchFamily="18" charset="0"/>
              </a:rPr>
              <a:t>CÁC </a:t>
            </a:r>
            <a:r>
              <a:rPr lang="en-US" sz="1900" b="1" dirty="0" err="1">
                <a:solidFill>
                  <a:srgbClr val="002060"/>
                </a:solidFill>
                <a:latin typeface="Times New Roman" panose="02020603050405020304" pitchFamily="18" charset="0"/>
                <a:cs typeface="Times New Roman" panose="02020603050405020304" pitchFamily="18" charset="0"/>
              </a:rPr>
              <a:t>Khuyến</a:t>
            </a:r>
            <a:r>
              <a:rPr lang="en-US" sz="1900" b="1" dirty="0">
                <a:solidFill>
                  <a:srgbClr val="002060"/>
                </a:solidFill>
                <a:latin typeface="Times New Roman" panose="02020603050405020304" pitchFamily="18" charset="0"/>
                <a:cs typeface="Times New Roman" panose="02020603050405020304" pitchFamily="18" charset="0"/>
              </a:rPr>
              <a:t> </a:t>
            </a:r>
            <a:r>
              <a:rPr lang="en-US" sz="1900" b="1" dirty="0" err="1">
                <a:solidFill>
                  <a:srgbClr val="002060"/>
                </a:solidFill>
                <a:latin typeface="Times New Roman" panose="02020603050405020304" pitchFamily="18" charset="0"/>
                <a:cs typeface="Times New Roman" panose="02020603050405020304" pitchFamily="18" charset="0"/>
              </a:rPr>
              <a:t>nghị</a:t>
            </a:r>
            <a:endParaRPr lang="en-US" sz="1900" b="1" dirty="0">
              <a:solidFill>
                <a:srgbClr val="002060"/>
              </a:solidFill>
              <a:latin typeface="Times New Roman" panose="02020603050405020304" pitchFamily="18" charset="0"/>
              <a:cs typeface="Times New Roman" panose="02020603050405020304" pitchFamily="18" charset="0"/>
            </a:endParaRPr>
          </a:p>
          <a:p>
            <a:endParaRPr lang="en-US" dirty="0"/>
          </a:p>
          <a:p>
            <a:endParaRPr lang="en-US" dirty="0"/>
          </a:p>
        </p:txBody>
      </p:sp>
      <p:pic>
        <p:nvPicPr>
          <p:cNvPr id="11" name="Picture Placeholder 14">
            <a:extLst>
              <a:ext uri="{FF2B5EF4-FFF2-40B4-BE49-F238E27FC236}">
                <a16:creationId xmlns:a16="http://schemas.microsoft.com/office/drawing/2014/main" id="{68C28D58-DC91-4D2C-BA2D-A1160D6DE5DA}"/>
              </a:ext>
            </a:extLst>
          </p:cNvPr>
          <p:cNvPicPr>
            <a:picLocks noGrp="1" noChangeAspect="1"/>
          </p:cNvPicPr>
          <p:nvPr>
            <p:ph type="pic" sz="quarter" idx="13"/>
          </p:nvPr>
        </p:nvPicPr>
        <p:blipFill>
          <a:blip r:embed="rId2"/>
          <a:srcRect t="10180" b="10180"/>
          <a:stretch>
            <a:fillRect/>
          </a:stretch>
        </p:blipFill>
        <p:spPr>
          <a:xfrm>
            <a:off x="4515649" y="717108"/>
            <a:ext cx="7269617" cy="5410421"/>
          </a:xfrm>
        </p:spPr>
      </p:pic>
    </p:spTree>
    <p:extLst>
      <p:ext uri="{BB962C8B-B14F-4D97-AF65-F5344CB8AC3E}">
        <p14:creationId xmlns:p14="http://schemas.microsoft.com/office/powerpoint/2010/main" val="291086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B0AB"/>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B4622F-2ADC-4789-9302-33D5C49294E2}"/>
              </a:ext>
            </a:extLst>
          </p:cNvPr>
          <p:cNvSpPr>
            <a:spLocks noGrp="1"/>
          </p:cNvSpPr>
          <p:nvPr>
            <p:ph type="sldNum" sz="quarter" idx="11"/>
          </p:nvPr>
        </p:nvSpPr>
        <p:spPr/>
        <p:txBody>
          <a:bodyPr/>
          <a:lstStyle/>
          <a:p>
            <a:fld id="{75DF2D63-3FF5-D547-96B9-BE9CCD1ABA58}" type="slidenum">
              <a:rPr lang="en-US" smtClean="0"/>
              <a:t>3</a:t>
            </a:fld>
            <a:endParaRPr lang="en-US" dirty="0"/>
          </a:p>
        </p:txBody>
      </p:sp>
      <p:sp>
        <p:nvSpPr>
          <p:cNvPr id="5" name="Footer Placeholder 4">
            <a:extLst>
              <a:ext uri="{FF2B5EF4-FFF2-40B4-BE49-F238E27FC236}">
                <a16:creationId xmlns:a16="http://schemas.microsoft.com/office/drawing/2014/main" id="{7B93DFCA-0DDE-47F2-BCD9-8D2FCAE642A8}"/>
              </a:ext>
            </a:extLst>
          </p:cNvPr>
          <p:cNvSpPr>
            <a:spLocks noGrp="1"/>
          </p:cNvSpPr>
          <p:nvPr>
            <p:ph type="ftr" sz="quarter" idx="12"/>
          </p:nvPr>
        </p:nvSpPr>
        <p:spPr/>
        <p:txBody>
          <a:bodyPr/>
          <a:lstStyle/>
          <a:p>
            <a:r>
              <a:rPr lang="en-US"/>
              <a:t>presentation title</a:t>
            </a:r>
            <a:endParaRPr lang="en-US" dirty="0"/>
          </a:p>
        </p:txBody>
      </p:sp>
      <p:sp>
        <p:nvSpPr>
          <p:cNvPr id="10" name="Title 9">
            <a:extLst>
              <a:ext uri="{FF2B5EF4-FFF2-40B4-BE49-F238E27FC236}">
                <a16:creationId xmlns:a16="http://schemas.microsoft.com/office/drawing/2014/main" id="{0521567E-54C0-47EB-81DB-61351FDE88E8}"/>
              </a:ext>
            </a:extLst>
          </p:cNvPr>
          <p:cNvSpPr>
            <a:spLocks noGrp="1"/>
          </p:cNvSpPr>
          <p:nvPr>
            <p:ph type="title"/>
          </p:nvPr>
        </p:nvSpPr>
        <p:spPr>
          <a:xfrm>
            <a:off x="1355834" y="1160834"/>
            <a:ext cx="5044966" cy="548640"/>
          </a:xfrm>
        </p:spPr>
        <p:txBody>
          <a:bodyPr/>
          <a:lstStyle/>
          <a:p>
            <a:r>
              <a:rPr lang="en-US" sz="2600" b="1" dirty="0" err="1">
                <a:solidFill>
                  <a:srgbClr val="7030A0"/>
                </a:solidFill>
                <a:latin typeface="Times New Roman" panose="02020603050405020304" pitchFamily="18" charset="0"/>
                <a:cs typeface="Times New Roman" panose="02020603050405020304" pitchFamily="18" charset="0"/>
              </a:rPr>
              <a:t>Khởi</a:t>
            </a:r>
            <a:r>
              <a:rPr lang="en-US" sz="2600" b="1" dirty="0">
                <a:solidFill>
                  <a:srgbClr val="7030A0"/>
                </a:solidFill>
                <a:latin typeface="Times New Roman" panose="02020603050405020304" pitchFamily="18" charset="0"/>
                <a:cs typeface="Times New Roman" panose="02020603050405020304" pitchFamily="18" charset="0"/>
              </a:rPr>
              <a:t> </a:t>
            </a:r>
            <a:r>
              <a:rPr lang="en-US" sz="2600" b="1" dirty="0" err="1">
                <a:solidFill>
                  <a:srgbClr val="7030A0"/>
                </a:solidFill>
                <a:latin typeface="Times New Roman" panose="02020603050405020304" pitchFamily="18" charset="0"/>
                <a:cs typeface="Times New Roman" panose="02020603050405020304" pitchFamily="18" charset="0"/>
              </a:rPr>
              <a:t>nghiệp</a:t>
            </a:r>
            <a:r>
              <a:rPr lang="en-US" sz="2600" b="1" dirty="0">
                <a:solidFill>
                  <a:srgbClr val="7030A0"/>
                </a:solidFill>
                <a:latin typeface="Times New Roman" panose="02020603050405020304" pitchFamily="18" charset="0"/>
                <a:cs typeface="Times New Roman" panose="02020603050405020304" pitchFamily="18" charset="0"/>
              </a:rPr>
              <a:t> </a:t>
            </a:r>
            <a:r>
              <a:rPr lang="en-US" sz="2600" b="1" dirty="0" err="1">
                <a:solidFill>
                  <a:srgbClr val="7030A0"/>
                </a:solidFill>
                <a:latin typeface="Times New Roman" panose="02020603050405020304" pitchFamily="18" charset="0"/>
                <a:cs typeface="Times New Roman" panose="02020603050405020304" pitchFamily="18" charset="0"/>
              </a:rPr>
              <a:t>bền</a:t>
            </a:r>
            <a:r>
              <a:rPr lang="en-US" sz="2600" b="1" dirty="0">
                <a:solidFill>
                  <a:srgbClr val="7030A0"/>
                </a:solidFill>
                <a:latin typeface="Times New Roman" panose="02020603050405020304" pitchFamily="18" charset="0"/>
                <a:cs typeface="Times New Roman" panose="02020603050405020304" pitchFamily="18" charset="0"/>
              </a:rPr>
              <a:t> </a:t>
            </a:r>
            <a:r>
              <a:rPr lang="en-US" sz="2600" b="1" dirty="0" err="1">
                <a:solidFill>
                  <a:srgbClr val="7030A0"/>
                </a:solidFill>
                <a:latin typeface="Times New Roman" panose="02020603050405020304" pitchFamily="18" charset="0"/>
                <a:cs typeface="Times New Roman" panose="02020603050405020304" pitchFamily="18" charset="0"/>
              </a:rPr>
              <a:t>vững</a:t>
            </a:r>
            <a:endParaRPr lang="en-US" sz="2600" b="1" dirty="0">
              <a:solidFill>
                <a:srgbClr val="7030A0"/>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B2C79432-CCEB-46B6-BBA3-CD018D5A48A0}"/>
              </a:ext>
            </a:extLst>
          </p:cNvPr>
          <p:cNvPicPr>
            <a:picLocks noChangeAspect="1"/>
          </p:cNvPicPr>
          <p:nvPr/>
        </p:nvPicPr>
        <p:blipFill>
          <a:blip r:embed="rId2"/>
          <a:stretch>
            <a:fillRect/>
          </a:stretch>
        </p:blipFill>
        <p:spPr>
          <a:xfrm>
            <a:off x="6535461" y="1002894"/>
            <a:ext cx="4437339" cy="4140270"/>
          </a:xfrm>
          <a:prstGeom prst="rect">
            <a:avLst/>
          </a:prstGeom>
        </p:spPr>
      </p:pic>
      <p:graphicFrame>
        <p:nvGraphicFramePr>
          <p:cNvPr id="32" name="Diagram 31">
            <a:extLst>
              <a:ext uri="{FF2B5EF4-FFF2-40B4-BE49-F238E27FC236}">
                <a16:creationId xmlns:a16="http://schemas.microsoft.com/office/drawing/2014/main" id="{3A9450E9-1B8E-456E-A202-06D3D6379BFD}"/>
              </a:ext>
            </a:extLst>
          </p:cNvPr>
          <p:cNvGraphicFramePr/>
          <p:nvPr>
            <p:extLst>
              <p:ext uri="{D42A27DB-BD31-4B8C-83A1-F6EECF244321}">
                <p14:modId xmlns:p14="http://schemas.microsoft.com/office/powerpoint/2010/main" val="2227524870"/>
              </p:ext>
            </p:extLst>
          </p:nvPr>
        </p:nvGraphicFramePr>
        <p:xfrm>
          <a:off x="649224" y="2216259"/>
          <a:ext cx="6337982" cy="4406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77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a:xfrm>
            <a:off x="4976858" y="654048"/>
            <a:ext cx="5760720" cy="548640"/>
          </a:xfrm>
        </p:spPr>
        <p:txBody>
          <a:bodyPr/>
          <a:lstStyle/>
          <a:p>
            <a:r>
              <a:rPr lang="en-US" sz="4000" dirty="0">
                <a:latin typeface="Times New Roman" panose="02020603050405020304" pitchFamily="18" charset="0"/>
                <a:cs typeface="Times New Roman" panose="02020603050405020304" pitchFamily="18" charset="0"/>
              </a:rPr>
              <a:t>NGUYÊN TẮC </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4</a:t>
            </a:fld>
            <a:endParaRPr lang="en-US" dirty="0"/>
          </a:p>
        </p:txBody>
      </p:sp>
      <p:pic>
        <p:nvPicPr>
          <p:cNvPr id="7" name="Picture Placeholder 6" descr="Pipette over three glass jars">
            <a:extLst>
              <a:ext uri="{FF2B5EF4-FFF2-40B4-BE49-F238E27FC236}">
                <a16:creationId xmlns:a16="http://schemas.microsoft.com/office/drawing/2014/main" id="{7FFC92DA-E590-4A49-8738-10A5D4DBBE6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1109045" y="2469918"/>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543824" y="2212858"/>
            <a:ext cx="7627149" cy="3991093"/>
          </a:xfrm>
        </p:spPr>
        <p:txBody>
          <a:bodyPr/>
          <a:lstStyle/>
          <a:p>
            <a:pPr marL="285750" indent="-285750">
              <a:spcBef>
                <a:spcPts val="0"/>
              </a:spcBef>
              <a:buFont typeface="Wingdings" panose="05000000000000000000" pitchFamily="2" charset="2"/>
              <a:buChar char="Ø"/>
            </a:pPr>
            <a:r>
              <a:rPr lang="vi-VN" sz="2400" b="0" i="0" dirty="0">
                <a:solidFill>
                  <a:srgbClr val="0F0F0F"/>
                </a:solidFill>
                <a:effectLst/>
                <a:latin typeface="Times New Roman" panose="02020603050405020304" pitchFamily="18" charset="0"/>
                <a:cs typeface="Times New Roman" panose="02020603050405020304" pitchFamily="18" charset="0"/>
              </a:rPr>
              <a:t>Tạo ra giá trị cho cả xã hội và môi trường</a:t>
            </a:r>
            <a:endParaRPr lang="en-US" sz="2400" b="0" i="0" dirty="0">
              <a:solidFill>
                <a:srgbClr val="0F0F0F"/>
              </a:solidFill>
              <a:effectLst/>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vi-VN" sz="2400" dirty="0">
                <a:solidFill>
                  <a:srgbClr val="0F0F0F"/>
                </a:solidFill>
                <a:latin typeface="Times New Roman" panose="02020603050405020304" pitchFamily="18" charset="0"/>
                <a:cs typeface="Times New Roman" panose="02020603050405020304" pitchFamily="18" charset="0"/>
              </a:rPr>
              <a:t>Tăng cường trách nhiệm xã hội</a:t>
            </a:r>
            <a:endParaRPr lang="en-US" sz="2400" dirty="0">
              <a:solidFill>
                <a:srgbClr val="0F0F0F"/>
              </a:solidFill>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vi-VN" sz="2400" dirty="0">
                <a:solidFill>
                  <a:srgbClr val="0F0F0F"/>
                </a:solidFill>
                <a:latin typeface="Times New Roman" panose="02020603050405020304" pitchFamily="18" charset="0"/>
                <a:cs typeface="Times New Roman" panose="02020603050405020304" pitchFamily="18" charset="0"/>
              </a:rPr>
              <a:t>Đảm bảo môi trường làm việc công bằng và an toàn</a:t>
            </a:r>
            <a:endParaRPr lang="en-US" sz="2400" dirty="0">
              <a:solidFill>
                <a:srgbClr val="0F0F0F"/>
              </a:solidFill>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en-US" sz="2400" dirty="0" err="1">
                <a:solidFill>
                  <a:srgbClr val="0F0F0F"/>
                </a:solidFill>
                <a:latin typeface="Times New Roman" panose="02020603050405020304" pitchFamily="18" charset="0"/>
                <a:cs typeface="Times New Roman" panose="02020603050405020304" pitchFamily="18" charset="0"/>
              </a:rPr>
              <a:t>Quản</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lý</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tài</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nguyên</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tốt</a:t>
            </a:r>
            <a:endParaRPr lang="en-US" sz="2400" dirty="0">
              <a:solidFill>
                <a:srgbClr val="0F0F0F"/>
              </a:solidFill>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en-US" sz="2400" dirty="0" err="1">
                <a:solidFill>
                  <a:srgbClr val="0F0F0F"/>
                </a:solidFill>
                <a:latin typeface="Times New Roman" panose="02020603050405020304" pitchFamily="18" charset="0"/>
                <a:cs typeface="Times New Roman" panose="02020603050405020304" pitchFamily="18" charset="0"/>
              </a:rPr>
              <a:t>Mục</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tiêu</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kinh</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doanh</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dựa</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trên</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giá</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trị</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và</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nguyên</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tắc</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đạo</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đức</a:t>
            </a:r>
            <a:endParaRPr lang="en-US" sz="2400" dirty="0">
              <a:solidFill>
                <a:srgbClr val="0F0F0F"/>
              </a:solidFill>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en-US" sz="2400" dirty="0" err="1">
                <a:solidFill>
                  <a:srgbClr val="0F0F0F"/>
                </a:solidFill>
                <a:latin typeface="Times New Roman" panose="02020603050405020304" pitchFamily="18" charset="0"/>
                <a:cs typeface="Times New Roman" panose="02020603050405020304" pitchFamily="18" charset="0"/>
              </a:rPr>
              <a:t>Khuyến</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khích</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sự</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đổi</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mới</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và</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sáng</a:t>
            </a:r>
            <a:r>
              <a:rPr lang="en-US" sz="2400" dirty="0">
                <a:solidFill>
                  <a:srgbClr val="0F0F0F"/>
                </a:solidFill>
                <a:latin typeface="Times New Roman" panose="02020603050405020304" pitchFamily="18" charset="0"/>
                <a:cs typeface="Times New Roman" panose="02020603050405020304" pitchFamily="18" charset="0"/>
              </a:rPr>
              <a:t> </a:t>
            </a:r>
            <a:r>
              <a:rPr lang="en-US" sz="2400" dirty="0" err="1">
                <a:solidFill>
                  <a:srgbClr val="0F0F0F"/>
                </a:solidFill>
                <a:latin typeface="Times New Roman" panose="02020603050405020304" pitchFamily="18" charset="0"/>
                <a:cs typeface="Times New Roman" panose="02020603050405020304" pitchFamily="18" charset="0"/>
              </a:rPr>
              <a:t>tạo</a:t>
            </a:r>
            <a:endParaRPr lang="en-US" sz="2400" dirty="0">
              <a:solidFill>
                <a:srgbClr val="0F0F0F"/>
              </a:solidFill>
              <a:latin typeface="Times New Roman" panose="02020603050405020304" pitchFamily="18" charset="0"/>
              <a:cs typeface="Times New Roman" panose="02020603050405020304" pitchFamily="18" charset="0"/>
            </a:endParaRPr>
          </a:p>
          <a:p>
            <a:pPr marL="285750" indent="-285750">
              <a:spcBef>
                <a:spcPts val="0"/>
              </a:spcBef>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trì</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triển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bền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vững</a:t>
            </a:r>
            <a:endParaRPr lang="en-US" sz="2400" dirty="0">
              <a:solidFill>
                <a:srgbClr val="0F0F0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1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284">
              <a:srgbClr val="69B0D2"/>
            </a:gs>
            <a:gs pos="55568">
              <a:srgbClr val="8EB0C5"/>
            </a:gs>
            <a:gs pos="42136">
              <a:srgbClr val="D9B0AB"/>
            </a:gs>
            <a:gs pos="0">
              <a:srgbClr val="FF0000"/>
            </a:gs>
            <a:gs pos="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960887" y="2536824"/>
            <a:ext cx="3054065" cy="2518652"/>
          </a:xfrm>
        </p:spPr>
        <p:txBody>
          <a:bodyPr/>
          <a:lstStyle/>
          <a:p>
            <a:r>
              <a:rPr lang="en-US" sz="2800"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br>
              <a:rPr lang="en-US" sz="2800" b="1" dirty="0">
                <a:solidFill>
                  <a:schemeClr val="accent3">
                    <a:lumMod val="50000"/>
                  </a:schemeClr>
                </a:solidFill>
                <a:latin typeface="Times New Roman" panose="02020603050405020304" pitchFamily="18" charset="0"/>
                <a:cs typeface="Times New Roman" panose="02020603050405020304" pitchFamily="18" charset="0"/>
              </a:rPr>
            </a:br>
            <a:r>
              <a:rPr lang="en-US" sz="2800"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278821" y="1031217"/>
            <a:ext cx="4989785" cy="1333611"/>
          </a:xfrm>
        </p:spPr>
        <p:txBody>
          <a:bodyPr/>
          <a:lstStyle/>
          <a:p>
            <a:pPr algn="ctr"/>
            <a:r>
              <a:rPr lang="en-US" sz="2500" b="1" dirty="0" err="1">
                <a:solidFill>
                  <a:srgbClr val="FFC000"/>
                </a:solidFill>
                <a:latin typeface="Times New Roman" panose="02020603050405020304" pitchFamily="18" charset="0"/>
                <a:cs typeface="Times New Roman" panose="02020603050405020304" pitchFamily="18" charset="0"/>
              </a:rPr>
              <a:t>Tác</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động</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tích</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cực</a:t>
            </a:r>
            <a:endParaRPr lang="en-US" sz="2500" b="1" dirty="0">
              <a:solidFill>
                <a:srgbClr val="FFC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5</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557045" y="3215940"/>
            <a:ext cx="6674068" cy="2610843"/>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Tăng </a:t>
            </a:r>
            <a:r>
              <a:rPr lang="en-US" sz="2800"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ường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ăng </a:t>
            </a:r>
            <a:r>
              <a:rPr lang="en-US" sz="2800" dirty="0">
                <a:latin typeface="Times New Roman" panose="02020603050405020304" pitchFamily="18" charset="0"/>
                <a:cs typeface="Times New Roman" panose="02020603050405020304" pitchFamily="18" charset="0"/>
              </a:rPr>
              <a:t>s</a:t>
            </a:r>
            <a:r>
              <a:rPr lang="vi-VN" sz="2800" dirty="0">
                <a:latin typeface="Times New Roman" panose="02020603050405020304" pitchFamily="18" charset="0"/>
                <a:cs typeface="Times New Roman" panose="02020603050405020304" pitchFamily="18" charset="0"/>
              </a:rPr>
              <a:t>uất và </a:t>
            </a:r>
            <a:r>
              <a:rPr lang="en-US" sz="2800" dirty="0">
                <a:latin typeface="Times New Roman" panose="02020603050405020304" pitchFamily="18" charset="0"/>
                <a:cs typeface="Times New Roman" panose="02020603050405020304" pitchFamily="18" charset="0"/>
              </a:rPr>
              <a:t>h</a:t>
            </a:r>
            <a:r>
              <a:rPr lang="vi-VN" sz="2800" dirty="0">
                <a:latin typeface="Times New Roman" panose="02020603050405020304" pitchFamily="18" charset="0"/>
                <a:cs typeface="Times New Roman" panose="02020603050405020304" pitchFamily="18" charset="0"/>
              </a:rPr>
              <a:t>iệu </a:t>
            </a:r>
            <a:r>
              <a:rPr lang="en-US" sz="2800" dirty="0">
                <a:latin typeface="Times New Roman" panose="02020603050405020304" pitchFamily="18" charset="0"/>
                <a:cs typeface="Times New Roman" panose="02020603050405020304" pitchFamily="18" charset="0"/>
              </a:rPr>
              <a:t>q</a:t>
            </a:r>
            <a:r>
              <a:rPr lang="vi-VN" sz="2800" dirty="0">
                <a:latin typeface="Times New Roman" panose="02020603050405020304" pitchFamily="18" charset="0"/>
                <a:cs typeface="Times New Roman" panose="02020603050405020304" pitchFamily="18" charset="0"/>
              </a:rPr>
              <a:t>uả</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Giúp giải quyết những vấn đề phức tạp của xã hội và môi trường</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Tạo ra cơ hội nghề nghiệp mới và đa dạng</a:t>
            </a:r>
            <a:endParaRPr lang="en-US" sz="2800" dirty="0">
              <a:latin typeface="Times New Roman" panose="02020603050405020304" pitchFamily="18" charset="0"/>
              <a:cs typeface="Times New Roman" panose="02020603050405020304" pitchFamily="18" charset="0"/>
            </a:endParaRPr>
          </a:p>
        </p:txBody>
      </p:sp>
      <p:pic>
        <p:nvPicPr>
          <p:cNvPr id="7" name="Graphic 6" descr="Bar graph with upward trend">
            <a:extLst>
              <a:ext uri="{FF2B5EF4-FFF2-40B4-BE49-F238E27FC236}">
                <a16:creationId xmlns:a16="http://schemas.microsoft.com/office/drawing/2014/main" id="{F0010DC2-E5EF-46A0-98B9-A21288FDF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2855" y="1723970"/>
            <a:ext cx="1906042" cy="1281716"/>
          </a:xfrm>
          <a:prstGeom prst="rect">
            <a:avLst/>
          </a:prstGeom>
        </p:spPr>
      </p:pic>
    </p:spTree>
    <p:extLst>
      <p:ext uri="{BB962C8B-B14F-4D97-AF65-F5344CB8AC3E}">
        <p14:creationId xmlns:p14="http://schemas.microsoft.com/office/powerpoint/2010/main" val="162497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960887" y="2536824"/>
            <a:ext cx="3054065" cy="2518652"/>
          </a:xfrm>
        </p:spPr>
        <p:txBody>
          <a:bodyPr/>
          <a:lstStyle/>
          <a:p>
            <a:r>
              <a:rPr lang="en-US" sz="2800"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br>
              <a:rPr lang="en-US" sz="2800" b="1" dirty="0">
                <a:solidFill>
                  <a:schemeClr val="accent3">
                    <a:lumMod val="50000"/>
                  </a:schemeClr>
                </a:solidFill>
                <a:latin typeface="Times New Roman" panose="02020603050405020304" pitchFamily="18" charset="0"/>
                <a:cs typeface="Times New Roman" panose="02020603050405020304" pitchFamily="18" charset="0"/>
              </a:rPr>
            </a:br>
            <a:r>
              <a:rPr lang="en-US" sz="2800"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278821" y="1031217"/>
            <a:ext cx="4989785" cy="1333611"/>
          </a:xfrm>
        </p:spPr>
        <p:txBody>
          <a:bodyPr/>
          <a:lstStyle/>
          <a:p>
            <a:pPr algn="ctr"/>
            <a:r>
              <a:rPr lang="en-US" sz="2500" b="1" dirty="0" err="1">
                <a:solidFill>
                  <a:srgbClr val="FFC000"/>
                </a:solidFill>
                <a:latin typeface="Times New Roman" panose="02020603050405020304" pitchFamily="18" charset="0"/>
                <a:cs typeface="Times New Roman" panose="02020603050405020304" pitchFamily="18" charset="0"/>
              </a:rPr>
              <a:t>Tác</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động</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tích</a:t>
            </a:r>
            <a:r>
              <a:rPr lang="en-US" sz="2500" b="1" dirty="0">
                <a:solidFill>
                  <a:srgbClr val="FFC000"/>
                </a:solidFill>
                <a:latin typeface="Times New Roman" panose="02020603050405020304" pitchFamily="18" charset="0"/>
                <a:cs typeface="Times New Roman" panose="02020603050405020304" pitchFamily="18" charset="0"/>
              </a:rPr>
              <a:t> </a:t>
            </a:r>
            <a:r>
              <a:rPr lang="en-US" sz="2500" b="1" dirty="0" err="1">
                <a:solidFill>
                  <a:srgbClr val="FFC000"/>
                </a:solidFill>
                <a:latin typeface="Times New Roman" panose="02020603050405020304" pitchFamily="18" charset="0"/>
                <a:cs typeface="Times New Roman" panose="02020603050405020304" pitchFamily="18" charset="0"/>
              </a:rPr>
              <a:t>cực</a:t>
            </a:r>
            <a:endParaRPr lang="en-US" sz="2500" b="1" dirty="0">
              <a:solidFill>
                <a:srgbClr val="FFC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6</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557045" y="2762627"/>
            <a:ext cx="6674068" cy="3257174"/>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Đóng góp vào tăng trưởng kinh tế và tạo ra những ngành công nghiệp mới</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cải thiện chất lượng cuộc sống </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p:txBody>
      </p:sp>
      <p:pic>
        <p:nvPicPr>
          <p:cNvPr id="7" name="Graphic 6" descr="Bar graph with upward trend">
            <a:extLst>
              <a:ext uri="{FF2B5EF4-FFF2-40B4-BE49-F238E27FC236}">
                <a16:creationId xmlns:a16="http://schemas.microsoft.com/office/drawing/2014/main" id="{F0010DC2-E5EF-46A0-98B9-A21288FDF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32855" y="1723970"/>
            <a:ext cx="1906042" cy="1281716"/>
          </a:xfrm>
          <a:prstGeom prst="rect">
            <a:avLst/>
          </a:prstGeom>
        </p:spPr>
      </p:pic>
    </p:spTree>
    <p:extLst>
      <p:ext uri="{BB962C8B-B14F-4D97-AF65-F5344CB8AC3E}">
        <p14:creationId xmlns:p14="http://schemas.microsoft.com/office/powerpoint/2010/main" val="417539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960887" y="2536824"/>
            <a:ext cx="3054065" cy="2518652"/>
          </a:xfrm>
        </p:spPr>
        <p:txBody>
          <a:bodyPr/>
          <a:lstStyle/>
          <a:p>
            <a:r>
              <a:rPr lang="en-US" sz="2800"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br>
              <a:rPr lang="en-US" sz="2800" b="1" dirty="0">
                <a:solidFill>
                  <a:schemeClr val="accent3">
                    <a:lumMod val="50000"/>
                  </a:schemeClr>
                </a:solidFill>
                <a:latin typeface="Times New Roman" panose="02020603050405020304" pitchFamily="18" charset="0"/>
                <a:cs typeface="Times New Roman" panose="02020603050405020304" pitchFamily="18" charset="0"/>
              </a:rPr>
            </a:br>
            <a:r>
              <a:rPr lang="en-US" sz="2800"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278821" y="1031217"/>
            <a:ext cx="4989785" cy="1333611"/>
          </a:xfrm>
        </p:spPr>
        <p:txBody>
          <a:bodyPr/>
          <a:lstStyle/>
          <a:p>
            <a:pPr algn="ctr"/>
            <a:r>
              <a:rPr lang="en-US" sz="2500" b="1" dirty="0">
                <a:solidFill>
                  <a:srgbClr val="FF0000"/>
                </a:solidFill>
                <a:latin typeface="Times New Roman" panose="02020603050405020304" pitchFamily="18" charset="0"/>
                <a:cs typeface="Times New Roman" panose="02020603050405020304" pitchFamily="18" charset="0"/>
              </a:rPr>
              <a:t>MẶT TRÁI</a:t>
            </a: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7</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557045" y="2762627"/>
            <a:ext cx="6674068" cy="1953868"/>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Gia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Nguy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Nãy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endParaRPr lang="en-US" sz="2800" dirty="0">
              <a:latin typeface="Times New Roman" panose="02020603050405020304" pitchFamily="18" charset="0"/>
              <a:cs typeface="Times New Roman" panose="02020603050405020304" pitchFamily="18" charset="0"/>
            </a:endParaRPr>
          </a:p>
        </p:txBody>
      </p:sp>
      <p:pic>
        <p:nvPicPr>
          <p:cNvPr id="13" name="Graphic 12" descr="Downward trend">
            <a:extLst>
              <a:ext uri="{FF2B5EF4-FFF2-40B4-BE49-F238E27FC236}">
                <a16:creationId xmlns:a16="http://schemas.microsoft.com/office/drawing/2014/main" id="{00222A6A-5BA7-47CF-B076-4ADEDD316D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0113" y="1698022"/>
            <a:ext cx="1707931" cy="1014248"/>
          </a:xfrm>
          <a:prstGeom prst="rect">
            <a:avLst/>
          </a:prstGeom>
        </p:spPr>
      </p:pic>
    </p:spTree>
    <p:extLst>
      <p:ext uri="{BB962C8B-B14F-4D97-AF65-F5344CB8AC3E}">
        <p14:creationId xmlns:p14="http://schemas.microsoft.com/office/powerpoint/2010/main" val="166197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D51A-B87A-4E92-BAB9-2098AA550DA0}"/>
              </a:ext>
            </a:extLst>
          </p:cNvPr>
          <p:cNvSpPr>
            <a:spLocks noGrp="1"/>
          </p:cNvSpPr>
          <p:nvPr>
            <p:ph type="title"/>
          </p:nvPr>
        </p:nvSpPr>
        <p:spPr>
          <a:xfrm>
            <a:off x="960887" y="2536824"/>
            <a:ext cx="3054065" cy="2518652"/>
          </a:xfrm>
        </p:spPr>
        <p:txBody>
          <a:bodyPr/>
          <a:lstStyle/>
          <a:p>
            <a:r>
              <a:rPr lang="en-US" sz="2800" b="1" dirty="0" err="1">
                <a:solidFill>
                  <a:schemeClr val="accent3">
                    <a:lumMod val="50000"/>
                  </a:schemeClr>
                </a:solidFill>
                <a:latin typeface="Times New Roman" panose="02020603050405020304" pitchFamily="18" charset="0"/>
                <a:cs typeface="Times New Roman" panose="02020603050405020304" pitchFamily="18" charset="0"/>
              </a:rPr>
              <a:t>Vai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br>
              <a:rPr lang="en-US" sz="2800" b="1" dirty="0">
                <a:solidFill>
                  <a:schemeClr val="accent3">
                    <a:lumMod val="50000"/>
                  </a:schemeClr>
                </a:solidFill>
                <a:latin typeface="Times New Roman" panose="02020603050405020304" pitchFamily="18" charset="0"/>
                <a:cs typeface="Times New Roman" panose="02020603050405020304" pitchFamily="18" charset="0"/>
              </a:rPr>
            </a:br>
            <a:r>
              <a:rPr lang="en-US" sz="2800" b="1" dirty="0">
                <a:solidFill>
                  <a:schemeClr val="accent3">
                    <a:lumMod val="50000"/>
                  </a:schemeClr>
                </a:solidFill>
                <a:latin typeface="Times New Roman" panose="02020603050405020304" pitchFamily="18" charset="0"/>
                <a:cs typeface="Times New Roman" panose="02020603050405020304" pitchFamily="18" charset="0"/>
              </a:rPr>
              <a:t>khoa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công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nghệ</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đổi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mới</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sáng</a:t>
            </a:r>
            <a:r>
              <a:rPr lang="en-US"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3">
                    <a:lumMod val="50000"/>
                  </a:schemeClr>
                </a:solidFill>
                <a:latin typeface="Times New Roman" panose="02020603050405020304" pitchFamily="18" charset="0"/>
                <a:cs typeface="Times New Roman" panose="02020603050405020304" pitchFamily="18" charset="0"/>
              </a:rPr>
              <a:t>tạo</a:t>
            </a:r>
            <a:endParaRPr lang="en-US"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0A23B1-5781-4470-B852-A64C5A3259C4}"/>
              </a:ext>
            </a:extLst>
          </p:cNvPr>
          <p:cNvSpPr>
            <a:spLocks noGrp="1"/>
          </p:cNvSpPr>
          <p:nvPr>
            <p:ph idx="1"/>
          </p:nvPr>
        </p:nvSpPr>
        <p:spPr>
          <a:xfrm>
            <a:off x="5278821" y="1031217"/>
            <a:ext cx="4989785" cy="1333611"/>
          </a:xfrm>
        </p:spPr>
        <p:txBody>
          <a:bodyPr/>
          <a:lstStyle/>
          <a:p>
            <a:pPr algn="ctr"/>
            <a:r>
              <a:rPr lang="en-US" sz="2500" b="1" dirty="0">
                <a:solidFill>
                  <a:srgbClr val="FF0000"/>
                </a:solidFill>
                <a:latin typeface="Times New Roman" panose="02020603050405020304" pitchFamily="18" charset="0"/>
                <a:cs typeface="Times New Roman" panose="02020603050405020304" pitchFamily="18" charset="0"/>
              </a:rPr>
              <a:t>MẶT TRÁI</a:t>
            </a:r>
          </a:p>
        </p:txBody>
      </p:sp>
      <p:sp>
        <p:nvSpPr>
          <p:cNvPr id="4" name="Slide Number Placeholder 3">
            <a:extLst>
              <a:ext uri="{FF2B5EF4-FFF2-40B4-BE49-F238E27FC236}">
                <a16:creationId xmlns:a16="http://schemas.microsoft.com/office/drawing/2014/main" id="{C257DC59-C95E-4E1F-B84C-D58EFF3EA59A}"/>
              </a:ext>
            </a:extLst>
          </p:cNvPr>
          <p:cNvSpPr>
            <a:spLocks noGrp="1"/>
          </p:cNvSpPr>
          <p:nvPr>
            <p:ph type="sldNum" sz="quarter" idx="11"/>
          </p:nvPr>
        </p:nvSpPr>
        <p:spPr/>
        <p:txBody>
          <a:bodyPr/>
          <a:lstStyle/>
          <a:p>
            <a:fld id="{75DF2D63-3FF5-D547-96B9-BE9CCD1ABA58}" type="slidenum">
              <a:rPr lang="en-US" smtClean="0"/>
              <a:t>8</a:t>
            </a:fld>
            <a:endParaRPr lang="en-US" dirty="0"/>
          </a:p>
        </p:txBody>
      </p:sp>
      <p:sp>
        <p:nvSpPr>
          <p:cNvPr id="5" name="Footer Placeholder 4">
            <a:extLst>
              <a:ext uri="{FF2B5EF4-FFF2-40B4-BE49-F238E27FC236}">
                <a16:creationId xmlns:a16="http://schemas.microsoft.com/office/drawing/2014/main" id="{29391755-AFF4-47A2-8847-31ED37DAE552}"/>
              </a:ext>
            </a:extLst>
          </p:cNvPr>
          <p:cNvSpPr>
            <a:spLocks noGrp="1"/>
          </p:cNvSpPr>
          <p:nvPr>
            <p:ph type="ftr" sz="quarter" idx="12"/>
          </p:nvPr>
        </p:nvSpPr>
        <p:spPr/>
        <p:txBody>
          <a:bodyPr/>
          <a:lstStyle/>
          <a:p>
            <a:r>
              <a:rPr lang="en-US"/>
              <a:t>presentation title</a:t>
            </a:r>
            <a:endParaRPr lang="en-US" dirty="0"/>
          </a:p>
        </p:txBody>
      </p:sp>
      <p:sp>
        <p:nvSpPr>
          <p:cNvPr id="10" name="TextBox 9">
            <a:extLst>
              <a:ext uri="{FF2B5EF4-FFF2-40B4-BE49-F238E27FC236}">
                <a16:creationId xmlns:a16="http://schemas.microsoft.com/office/drawing/2014/main" id="{D4F0D4FA-DDD0-4257-A488-7D70F3E20A1A}"/>
              </a:ext>
            </a:extLst>
          </p:cNvPr>
          <p:cNvSpPr txBox="1"/>
          <p:nvPr/>
        </p:nvSpPr>
        <p:spPr>
          <a:xfrm>
            <a:off x="4557045" y="2762627"/>
            <a:ext cx="6674068" cy="2608535"/>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Những ảnh hưởng đến sức khỏe</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Rủi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457200" indent="-457200" algn="just">
              <a:lnSpc>
                <a:spcPct val="150000"/>
              </a:lnSpc>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rẽ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tri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endParaRPr lang="en-US" sz="2800" dirty="0">
              <a:latin typeface="Times New Roman" panose="02020603050405020304" pitchFamily="18" charset="0"/>
              <a:cs typeface="Times New Roman" panose="02020603050405020304" pitchFamily="18" charset="0"/>
            </a:endParaRPr>
          </a:p>
        </p:txBody>
      </p:sp>
      <p:pic>
        <p:nvPicPr>
          <p:cNvPr id="13" name="Graphic 12" descr="Downward trend">
            <a:extLst>
              <a:ext uri="{FF2B5EF4-FFF2-40B4-BE49-F238E27FC236}">
                <a16:creationId xmlns:a16="http://schemas.microsoft.com/office/drawing/2014/main" id="{00222A6A-5BA7-47CF-B076-4ADEDD316D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0113" y="1698022"/>
            <a:ext cx="1707931" cy="1014248"/>
          </a:xfrm>
          <a:prstGeom prst="rect">
            <a:avLst/>
          </a:prstGeom>
        </p:spPr>
      </p:pic>
    </p:spTree>
    <p:extLst>
      <p:ext uri="{BB962C8B-B14F-4D97-AF65-F5344CB8AC3E}">
        <p14:creationId xmlns:p14="http://schemas.microsoft.com/office/powerpoint/2010/main" val="3482880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66187" y="1225506"/>
            <a:ext cx="11859626" cy="5129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a:xfrm>
            <a:off x="453259" y="418732"/>
            <a:ext cx="11339348" cy="457200"/>
          </a:xfrm>
        </p:spPr>
        <p:txBody>
          <a:bodyPr/>
          <a:lstStyle/>
          <a:p>
            <a:r>
              <a:rPr lang="en-US" sz="2300" b="1" dirty="0">
                <a:latin typeface="Times New Roman" panose="02020603050405020304" pitchFamily="18" charset="0"/>
                <a:cs typeface="Times New Roman" panose="02020603050405020304" pitchFamily="18" charset="0"/>
              </a:rPr>
              <a:t>HỆ SINH THÁI </a:t>
            </a:r>
            <a:r>
              <a:rPr lang="en-US" sz="2300" b="1" dirty="0" err="1">
                <a:latin typeface="Times New Roman" panose="02020603050405020304" pitchFamily="18" charset="0"/>
                <a:cs typeface="Times New Roman" panose="02020603050405020304" pitchFamily="18" charset="0"/>
              </a:rPr>
              <a:t>khởi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nghiệp</a:t>
            </a:r>
            <a:r>
              <a:rPr lang="en-US" sz="2300" b="1" dirty="0">
                <a:latin typeface="Times New Roman" panose="02020603050405020304" pitchFamily="18" charset="0"/>
                <a:cs typeface="Times New Roman" panose="02020603050405020304" pitchFamily="18" charset="0"/>
              </a:rPr>
              <a:t> ĐỔI MỚI SÁNG TẠO TẠI </a:t>
            </a:r>
            <a:r>
              <a:rPr lang="en-US" sz="2300" b="1" dirty="0" err="1">
                <a:latin typeface="Times New Roman" panose="02020603050405020304" pitchFamily="18" charset="0"/>
                <a:cs typeface="Times New Roman" panose="02020603050405020304" pitchFamily="18" charset="0"/>
              </a:rPr>
              <a:t>việt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nam</a:t>
            </a:r>
            <a:endParaRPr lang="en-US" sz="23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B5D310B-E824-4D87-96AC-15F1FC7FA950}"/>
              </a:ext>
            </a:extLst>
          </p:cNvPr>
          <p:cNvPicPr>
            <a:picLocks noChangeAspect="1"/>
          </p:cNvPicPr>
          <p:nvPr/>
        </p:nvPicPr>
        <p:blipFill>
          <a:blip r:embed="rId3"/>
          <a:stretch>
            <a:fillRect/>
          </a:stretch>
        </p:blipFill>
        <p:spPr>
          <a:xfrm>
            <a:off x="453259" y="1692822"/>
            <a:ext cx="3886200" cy="2400300"/>
          </a:xfrm>
          <a:prstGeom prst="rect">
            <a:avLst/>
          </a:prstGeom>
        </p:spPr>
      </p:pic>
      <p:pic>
        <p:nvPicPr>
          <p:cNvPr id="12" name="Picture 11">
            <a:extLst>
              <a:ext uri="{FF2B5EF4-FFF2-40B4-BE49-F238E27FC236}">
                <a16:creationId xmlns:a16="http://schemas.microsoft.com/office/drawing/2014/main" id="{B513CC91-4D94-430A-97A7-C09822B6EA8B}"/>
              </a:ext>
            </a:extLst>
          </p:cNvPr>
          <p:cNvPicPr>
            <a:picLocks noChangeAspect="1"/>
          </p:cNvPicPr>
          <p:nvPr/>
        </p:nvPicPr>
        <p:blipFill>
          <a:blip r:embed="rId4"/>
          <a:stretch>
            <a:fillRect/>
          </a:stretch>
        </p:blipFill>
        <p:spPr>
          <a:xfrm>
            <a:off x="3842190" y="3907384"/>
            <a:ext cx="3600450" cy="2238375"/>
          </a:xfrm>
          <a:prstGeom prst="rect">
            <a:avLst/>
          </a:prstGeom>
        </p:spPr>
      </p:pic>
      <p:pic>
        <p:nvPicPr>
          <p:cNvPr id="14" name="Picture 13">
            <a:extLst>
              <a:ext uri="{FF2B5EF4-FFF2-40B4-BE49-F238E27FC236}">
                <a16:creationId xmlns:a16="http://schemas.microsoft.com/office/drawing/2014/main" id="{C9543BE8-D227-408E-B711-F89EC5C7B51C}"/>
              </a:ext>
            </a:extLst>
          </p:cNvPr>
          <p:cNvPicPr>
            <a:picLocks noChangeAspect="1"/>
          </p:cNvPicPr>
          <p:nvPr/>
        </p:nvPicPr>
        <p:blipFill>
          <a:blip r:embed="rId5"/>
          <a:stretch>
            <a:fillRect/>
          </a:stretch>
        </p:blipFill>
        <p:spPr>
          <a:xfrm>
            <a:off x="7962910" y="1441394"/>
            <a:ext cx="3505200" cy="2171700"/>
          </a:xfrm>
          <a:prstGeom prst="rect">
            <a:avLst/>
          </a:prstGeom>
        </p:spPr>
      </p:pic>
      <p:sp>
        <p:nvSpPr>
          <p:cNvPr id="23" name="TextBox 22">
            <a:extLst>
              <a:ext uri="{FF2B5EF4-FFF2-40B4-BE49-F238E27FC236}">
                <a16:creationId xmlns:a16="http://schemas.microsoft.com/office/drawing/2014/main" id="{B5E67684-E0D2-4224-936C-616843AF1E62}"/>
              </a:ext>
            </a:extLst>
          </p:cNvPr>
          <p:cNvSpPr txBox="1"/>
          <p:nvPr/>
        </p:nvSpPr>
        <p:spPr>
          <a:xfrm>
            <a:off x="4469855" y="1650081"/>
            <a:ext cx="2842389" cy="1754326"/>
          </a:xfrm>
          <a:prstGeom prst="rect">
            <a:avLst/>
          </a:prstGeom>
          <a:noFill/>
        </p:spPr>
        <p:txBody>
          <a:bodyPr wrap="square">
            <a:spAutoFit/>
          </a:bodyPr>
          <a:lstStyle/>
          <a:p>
            <a:pPr algn="ctr"/>
            <a:r>
              <a:rPr lang="en-US" sz="1800" b="1" dirty="0" err="1">
                <a:solidFill>
                  <a:srgbClr val="00B0F0"/>
                </a:solidFill>
                <a:effectLst/>
                <a:latin typeface="Times New Roman" panose="02020603050405020304" pitchFamily="18" charset="0"/>
                <a:ea typeface="Calibri" panose="020F0502020204030204" pitchFamily="34" charset="0"/>
              </a:rPr>
              <a:t>Tính</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đến</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tháng</a:t>
            </a:r>
            <a:r>
              <a:rPr lang="en-US" sz="1800" b="1" dirty="0">
                <a:solidFill>
                  <a:srgbClr val="00B0F0"/>
                </a:solidFill>
                <a:effectLst/>
                <a:latin typeface="Times New Roman" panose="02020603050405020304" pitchFamily="18" charset="0"/>
                <a:ea typeface="Calibri" panose="020F0502020204030204" pitchFamily="34" charset="0"/>
              </a:rPr>
              <a:t> 9/2023 </a:t>
            </a:r>
            <a:r>
              <a:rPr lang="en-US" sz="1800" b="1" dirty="0" err="1">
                <a:solidFill>
                  <a:srgbClr val="00B0F0"/>
                </a:solidFill>
                <a:effectLst/>
                <a:latin typeface="Times New Roman" panose="02020603050405020304" pitchFamily="18" charset="0"/>
                <a:ea typeface="Calibri" panose="020F0502020204030204" pitchFamily="34" charset="0"/>
              </a:rPr>
              <a:t>cả</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nước</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có</a:t>
            </a:r>
            <a:r>
              <a:rPr lang="en-US" sz="1800" b="1" dirty="0">
                <a:solidFill>
                  <a:srgbClr val="00B0F0"/>
                </a:solidFill>
                <a:effectLst/>
                <a:latin typeface="Times New Roman" panose="02020603050405020304" pitchFamily="18" charset="0"/>
                <a:ea typeface="Calibri" panose="020F0502020204030204" pitchFamily="34" charset="0"/>
              </a:rPr>
              <a:t> 12.684 </a:t>
            </a:r>
            <a:r>
              <a:rPr lang="en-US" sz="1800" b="1" dirty="0" err="1">
                <a:solidFill>
                  <a:srgbClr val="00B0F0"/>
                </a:solidFill>
                <a:effectLst/>
                <a:latin typeface="Times New Roman" panose="02020603050405020304" pitchFamily="18" charset="0"/>
                <a:ea typeface="Calibri" panose="020F0502020204030204" pitchFamily="34" charset="0"/>
              </a:rPr>
              <a:t>doanh</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nghiệp</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thành</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lập</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mới</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với</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số</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vốn</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đăng</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ký</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là</a:t>
            </a:r>
            <a:r>
              <a:rPr lang="en-US" sz="1800" b="1" dirty="0">
                <a:solidFill>
                  <a:srgbClr val="00B0F0"/>
                </a:solidFill>
                <a:effectLst/>
                <a:latin typeface="Times New Roman" panose="02020603050405020304" pitchFamily="18" charset="0"/>
                <a:ea typeface="Calibri" panose="020F0502020204030204" pitchFamily="34" charset="0"/>
              </a:rPr>
              <a:t> 117,2 </a:t>
            </a:r>
            <a:r>
              <a:rPr lang="en-US" sz="1800" b="1" dirty="0" err="1">
                <a:solidFill>
                  <a:srgbClr val="00B0F0"/>
                </a:solidFill>
                <a:effectLst/>
                <a:latin typeface="Times New Roman" panose="02020603050405020304" pitchFamily="18" charset="0"/>
                <a:ea typeface="Calibri" panose="020F0502020204030204" pitchFamily="34" charset="0"/>
              </a:rPr>
              <a:t>nghìn</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tỷ</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đồng</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tăng</a:t>
            </a:r>
            <a:r>
              <a:rPr lang="en-US" sz="1800" b="1" dirty="0">
                <a:solidFill>
                  <a:srgbClr val="00B0F0"/>
                </a:solidFill>
                <a:effectLst/>
                <a:latin typeface="Times New Roman" panose="02020603050405020304" pitchFamily="18" charset="0"/>
                <a:ea typeface="Calibri" panose="020F0502020204030204" pitchFamily="34" charset="0"/>
              </a:rPr>
              <a:t> 10,6% </a:t>
            </a:r>
            <a:r>
              <a:rPr lang="en-US" sz="1800" b="1" dirty="0" err="1">
                <a:solidFill>
                  <a:srgbClr val="00B0F0"/>
                </a:solidFill>
                <a:effectLst/>
                <a:latin typeface="Times New Roman" panose="02020603050405020304" pitchFamily="18" charset="0"/>
                <a:ea typeface="Calibri" panose="020F0502020204030204" pitchFamily="34" charset="0"/>
              </a:rPr>
              <a:t>về</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số</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doanh</a:t>
            </a:r>
            <a:r>
              <a:rPr lang="en-US" sz="1800" b="1" dirty="0">
                <a:solidFill>
                  <a:srgbClr val="00B0F0"/>
                </a:solidFill>
                <a:effectLst/>
                <a:latin typeface="Times New Roman" panose="02020603050405020304" pitchFamily="18" charset="0"/>
                <a:ea typeface="Calibri" panose="020F0502020204030204" pitchFamily="34" charset="0"/>
              </a:rPr>
              <a:t> </a:t>
            </a:r>
            <a:r>
              <a:rPr lang="en-US" sz="1800" b="1" dirty="0" err="1">
                <a:solidFill>
                  <a:srgbClr val="00B0F0"/>
                </a:solidFill>
                <a:effectLst/>
                <a:latin typeface="Times New Roman" panose="02020603050405020304" pitchFamily="18" charset="0"/>
                <a:ea typeface="Calibri" panose="020F0502020204030204" pitchFamily="34" charset="0"/>
              </a:rPr>
              <a:t>nghiệp</a:t>
            </a:r>
            <a:endParaRPr lang="en-US" b="1" dirty="0">
              <a:solidFill>
                <a:srgbClr val="00B0F0"/>
              </a:solidFill>
            </a:endParaRPr>
          </a:p>
        </p:txBody>
      </p:sp>
    </p:spTree>
    <p:extLst>
      <p:ext uri="{BB962C8B-B14F-4D97-AF65-F5344CB8AC3E}">
        <p14:creationId xmlns:p14="http://schemas.microsoft.com/office/powerpoint/2010/main" val="2924417010"/>
      </p:ext>
    </p:extLst>
  </p:cSld>
  <p:clrMapOvr>
    <a:masterClrMapping/>
  </p:clrMapOvr>
</p:sld>
</file>

<file path=ppt/theme/theme1.xml><?xml version="1.0" encoding="utf-8"?>
<a:theme xmlns:a="http://schemas.openxmlformats.org/drawingml/2006/main" name="Office Them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E8B3377-22F1-4153-96F0-CC2E4BE41C57}">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{9F11210F-EC24-4850-A63A-AD7573068511}tf67061901_win32</Template>
  <TotalTime>3012</TotalTime>
  <Words>747</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Daytona Condensed Light</vt:lpstr>
      <vt:lpstr>Posterama</vt:lpstr>
      <vt:lpstr>Söhne</vt:lpstr>
      <vt:lpstr>Times New Roman</vt:lpstr>
      <vt:lpstr>Wingdings</vt:lpstr>
      <vt:lpstr>Office Theme</vt:lpstr>
      <vt:lpstr>Khởi nghiệp bền vững  dựa trên nền tảng khoa học công nghệ và đổi mới sáng tạo</vt:lpstr>
      <vt:lpstr>NộI dung</vt:lpstr>
      <vt:lpstr>Khởi nghiệp bền vững</vt:lpstr>
      <vt:lpstr>NGUYÊN TẮC </vt:lpstr>
      <vt:lpstr>Vai trò của  khoa học công nghệ và đổi mới sáng tạo</vt:lpstr>
      <vt:lpstr>Vai trò của  khoa học công nghệ và đổi mới sáng tạo</vt:lpstr>
      <vt:lpstr>Vai trò của  khoa học công nghệ và đổi mới sáng tạo</vt:lpstr>
      <vt:lpstr>Vai trò của  khoa học công nghệ và đổi mới sáng tạo</vt:lpstr>
      <vt:lpstr>HỆ SINH THÁI khởi nghiệp ĐỔI MỚI SÁNG TẠO TẠI việt nam</vt:lpstr>
      <vt:lpstr>Hệ sinh thái khởi nghiệp VIỆT NAM SO VỚI quốc tế</vt:lpstr>
      <vt:lpstr>Hệ sinh thái khởi nghiệp TOÀN CẦU</vt:lpstr>
      <vt:lpstr>Khuyến nghị cho việt nam</vt:lpstr>
      <vt:lpstr>Kết luận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nghiệp bền vững  dựa trên nền tảng khoa học công nghệ và đổi mới sáng tạo</dc:title>
  <dc:creator>Trang Nguyen</dc:creator>
  <cp:lastModifiedBy>Trang Nguyen</cp:lastModifiedBy>
  <cp:revision>5</cp:revision>
  <dcterms:created xsi:type="dcterms:W3CDTF">2023-11-22T14:30:34Z</dcterms:created>
  <dcterms:modified xsi:type="dcterms:W3CDTF">2023-11-24T16:42:43Z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