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992" r:id="rId2"/>
    <p:sldId id="870" r:id="rId3"/>
    <p:sldId id="976" r:id="rId4"/>
    <p:sldId id="977" r:id="rId5"/>
    <p:sldId id="921" r:id="rId6"/>
    <p:sldId id="920" r:id="rId7"/>
    <p:sldId id="990" r:id="rId8"/>
    <p:sldId id="989" r:id="rId9"/>
    <p:sldId id="991" r:id="rId10"/>
    <p:sldId id="867" r:id="rId11"/>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E60073"/>
    <a:srgbClr val="0045D0"/>
    <a:srgbClr val="FF93C9"/>
    <a:srgbClr val="DE006F"/>
    <a:srgbClr val="EE0077"/>
    <a:srgbClr val="8038B6"/>
    <a:srgbClr val="00FFFF"/>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29" autoAdjust="0"/>
    <p:restoredTop sz="92054" autoAdjust="0"/>
  </p:normalViewPr>
  <p:slideViewPr>
    <p:cSldViewPr>
      <p:cViewPr>
        <p:scale>
          <a:sx n="75" d="100"/>
          <a:sy n="75" d="100"/>
        </p:scale>
        <p:origin x="912" y="9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ABE2DAF-A5D0-488F-B5D2-90310C27DD4F}" type="datetimeFigureOut">
              <a:rPr lang="en-US" smtClean="0"/>
              <a:pPr/>
              <a:t>11/29/2023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8428341-DCAD-46A6-B807-B069D100E6EA}" type="slidenum">
              <a:rPr lang="en-US" smtClean="0"/>
              <a:pPr/>
              <a:t>‹#›</a:t>
            </a:fld>
            <a:endParaRPr lang="en-US"/>
          </a:p>
        </p:txBody>
      </p:sp>
    </p:spTree>
    <p:extLst>
      <p:ext uri="{BB962C8B-B14F-4D97-AF65-F5344CB8AC3E}">
        <p14:creationId xmlns:p14="http://schemas.microsoft.com/office/powerpoint/2010/main" val="3900479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1085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cs typeface="+mn-cs"/>
              </a:defRPr>
            </a:lvl1pPr>
          </a:lstStyle>
          <a:p>
            <a:pPr>
              <a:defRPr/>
            </a:pPr>
            <a:endParaRPr lang="en-US"/>
          </a:p>
        </p:txBody>
      </p:sp>
      <p:sp>
        <p:nvSpPr>
          <p:cNvPr id="12288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1085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cs typeface="+mn-cs"/>
              </a:defRPr>
            </a:lvl1pPr>
          </a:lstStyle>
          <a:p>
            <a:pPr>
              <a:defRPr/>
            </a:pPr>
            <a:fld id="{B9B43A28-FD75-4B0D-BA5A-A4BAA17ACC3E}" type="slidenum">
              <a:rPr lang="en-US"/>
              <a:pPr>
                <a:defRPr/>
              </a:pPr>
              <a:t>‹#›</a:t>
            </a:fld>
            <a:endParaRPr lang="en-US"/>
          </a:p>
        </p:txBody>
      </p:sp>
    </p:spTree>
    <p:extLst>
      <p:ext uri="{BB962C8B-B14F-4D97-AF65-F5344CB8AC3E}">
        <p14:creationId xmlns:p14="http://schemas.microsoft.com/office/powerpoint/2010/main" val="408090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p:nvSpPr>
        <p:spPr bwMode="gray">
          <a:xfrm>
            <a:off x="10672234" y="0"/>
            <a:ext cx="1519767" cy="6858000"/>
          </a:xfrm>
          <a:prstGeom prst="rect">
            <a:avLst/>
          </a:prstGeom>
          <a:solidFill>
            <a:schemeClr val="bg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8"/>
          <p:cNvSpPr>
            <a:spLocks noChangeArrowheads="1"/>
          </p:cNvSpPr>
          <p:nvPr/>
        </p:nvSpPr>
        <p:spPr bwMode="white">
          <a:xfrm>
            <a:off x="0" y="4638676"/>
            <a:ext cx="12192000" cy="2219325"/>
          </a:xfrm>
          <a:prstGeom prst="rect">
            <a:avLst/>
          </a:prstGeom>
          <a:solidFill>
            <a:schemeClr val="folHlink">
              <a:alpha val="3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9"/>
          <p:cNvSpPr>
            <a:spLocks noChangeArrowheads="1"/>
          </p:cNvSpPr>
          <p:nvPr/>
        </p:nvSpPr>
        <p:spPr bwMode="gray">
          <a:xfrm>
            <a:off x="0" y="2149476"/>
            <a:ext cx="12192000" cy="2498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Freeform 20"/>
          <p:cNvSpPr>
            <a:spLocks/>
          </p:cNvSpPr>
          <p:nvPr/>
        </p:nvSpPr>
        <p:spPr bwMode="gray">
          <a:xfrm>
            <a:off x="-12700" y="2138363"/>
            <a:ext cx="10687051" cy="22717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AutoShape 21"/>
          <p:cNvSpPr>
            <a:spLocks noChangeArrowheads="1"/>
          </p:cNvSpPr>
          <p:nvPr/>
        </p:nvSpPr>
        <p:spPr bwMode="gray">
          <a:xfrm>
            <a:off x="10261600" y="5943600"/>
            <a:ext cx="812800" cy="533400"/>
          </a:xfrm>
          <a:prstGeom prst="hexagon">
            <a:avLst>
              <a:gd name="adj" fmla="val 28571"/>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AutoShape 22"/>
          <p:cNvSpPr>
            <a:spLocks noChangeArrowheads="1"/>
          </p:cNvSpPr>
          <p:nvPr/>
        </p:nvSpPr>
        <p:spPr bwMode="gray">
          <a:xfrm>
            <a:off x="10972800" y="5638800"/>
            <a:ext cx="812800" cy="533400"/>
          </a:xfrm>
          <a:prstGeom prst="hexagon">
            <a:avLst>
              <a:gd name="adj" fmla="val 28571"/>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AutoShape 23"/>
          <p:cNvSpPr>
            <a:spLocks noChangeArrowheads="1"/>
          </p:cNvSpPr>
          <p:nvPr/>
        </p:nvSpPr>
        <p:spPr bwMode="gray">
          <a:xfrm>
            <a:off x="10960100" y="6229350"/>
            <a:ext cx="812800" cy="533400"/>
          </a:xfrm>
          <a:prstGeom prst="hexagon">
            <a:avLst>
              <a:gd name="adj" fmla="val 28571"/>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1" name="Group 116"/>
          <p:cNvGrpSpPr>
            <a:grpSpLocks/>
          </p:cNvGrpSpPr>
          <p:nvPr/>
        </p:nvGrpSpPr>
        <p:grpSpPr bwMode="auto">
          <a:xfrm>
            <a:off x="254000" y="2324100"/>
            <a:ext cx="4368800" cy="3314700"/>
            <a:chOff x="120" y="1464"/>
            <a:chExt cx="2064" cy="2088"/>
          </a:xfrm>
        </p:grpSpPr>
        <p:sp>
          <p:nvSpPr>
            <p:cNvPr id="12"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굴림" pitchFamily="34" charset="-127"/>
              </a:endParaRPr>
            </a:p>
          </p:txBody>
        </p:sp>
        <p:sp>
          <p:nvSpPr>
            <p:cNvPr id="13"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굴림" pitchFamily="34" charset="-127"/>
              </a:endParaRPr>
            </a:p>
          </p:txBody>
        </p:sp>
        <p:sp>
          <p:nvSpPr>
            <p:cNvPr id="14"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endParaRPr lang="ko-KR" altLang="en-US">
                <a:latin typeface="Times New Roman" pitchFamily="18" charset="0"/>
                <a:ea typeface="굴림" pitchFamily="34" charset="-127"/>
              </a:endParaRPr>
            </a:p>
          </p:txBody>
        </p:sp>
      </p:grpSp>
      <p:sp>
        <p:nvSpPr>
          <p:cNvPr id="3074" name="Rectangle 2"/>
          <p:cNvSpPr>
            <a:spLocks noGrp="1" noChangeArrowheads="1"/>
          </p:cNvSpPr>
          <p:nvPr>
            <p:ph type="ctrTitle"/>
          </p:nvPr>
        </p:nvSpPr>
        <p:spPr bwMode="gray">
          <a:xfrm>
            <a:off x="1524000" y="990601"/>
            <a:ext cx="8940800" cy="1012825"/>
          </a:xfrm>
        </p:spPr>
        <p:txBody>
          <a:bodyPr/>
          <a:lstStyle>
            <a:lvl1pPr algn="ctr">
              <a:defRPr sz="3600" b="1">
                <a:solidFill>
                  <a:schemeClr val="tx2"/>
                </a:solidFill>
              </a:defRPr>
            </a:lvl1pPr>
          </a:lstStyle>
          <a:p>
            <a:r>
              <a:rPr lang="en-US"/>
              <a:t>Click to edit Master title style</a:t>
            </a:r>
          </a:p>
        </p:txBody>
      </p:sp>
      <p:sp>
        <p:nvSpPr>
          <p:cNvPr id="3075" name="Rectangle 3"/>
          <p:cNvSpPr>
            <a:spLocks noGrp="1" noChangeArrowheads="1"/>
          </p:cNvSpPr>
          <p:nvPr>
            <p:ph type="subTitle" idx="1"/>
          </p:nvPr>
        </p:nvSpPr>
        <p:spPr bwMode="white">
          <a:xfrm>
            <a:off x="4673600" y="2971800"/>
            <a:ext cx="5791200" cy="685800"/>
          </a:xfrm>
        </p:spPr>
        <p:txBody>
          <a:bodyPr/>
          <a:lstStyle>
            <a:lvl1pPr marL="0" indent="0" algn="r">
              <a:buFont typeface="Wingdings" pitchFamily="2" charset="2"/>
              <a:buNone/>
              <a:defRPr sz="16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470400" y="6553200"/>
            <a:ext cx="2844800" cy="152400"/>
          </a:xfrm>
        </p:spPr>
        <p:txBody>
          <a:bodyPr/>
          <a:lstStyle>
            <a:lvl1pPr algn="r">
              <a:defRPr sz="1000">
                <a:solidFill>
                  <a:schemeClr val="tx2"/>
                </a:solidFill>
                <a:latin typeface="+mn-lt"/>
              </a:defRPr>
            </a:lvl1pPr>
          </a:lstStyle>
          <a:p>
            <a:pPr>
              <a:defRPr/>
            </a:pPr>
            <a:endParaRPr lang="en-US"/>
          </a:p>
        </p:txBody>
      </p:sp>
      <p:sp>
        <p:nvSpPr>
          <p:cNvPr id="16" name="Rectangle 5"/>
          <p:cNvSpPr>
            <a:spLocks noGrp="1" noChangeArrowheads="1"/>
          </p:cNvSpPr>
          <p:nvPr>
            <p:ph type="ftr" sz="quarter" idx="11"/>
          </p:nvPr>
        </p:nvSpPr>
        <p:spPr bwMode="auto">
          <a:xfrm>
            <a:off x="406400" y="6477000"/>
            <a:ext cx="34544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a:solidFill>
                  <a:schemeClr val="tx2"/>
                </a:solidFill>
                <a:latin typeface="Arial" pitchFamily="34" charset="0"/>
                <a:cs typeface="+mn-cs"/>
              </a:defRPr>
            </a:lvl1pPr>
          </a:lstStyle>
          <a:p>
            <a:pPr>
              <a:defRPr/>
            </a:pPr>
            <a:endParaRPr lang="en-US"/>
          </a:p>
        </p:txBody>
      </p:sp>
      <p:sp>
        <p:nvSpPr>
          <p:cNvPr id="17" name="Rectangle 6"/>
          <p:cNvSpPr>
            <a:spLocks noGrp="1" noChangeArrowheads="1"/>
          </p:cNvSpPr>
          <p:nvPr>
            <p:ph type="sldNum" sz="quarter" idx="12"/>
          </p:nvPr>
        </p:nvSpPr>
        <p:spPr>
          <a:xfrm>
            <a:off x="10947400" y="6467476"/>
            <a:ext cx="711200" cy="244475"/>
          </a:xfrm>
        </p:spPr>
        <p:txBody>
          <a:bodyPr/>
          <a:lstStyle>
            <a:lvl1pPr>
              <a:defRPr sz="1200">
                <a:latin typeface="Arial" pitchFamily="34" charset="0"/>
              </a:defRPr>
            </a:lvl1pPr>
          </a:lstStyle>
          <a:p>
            <a:pPr>
              <a:defRPr/>
            </a:pPr>
            <a:fld id="{9277473F-F4A1-4410-93C8-3CAB7D061D52}" type="slidenum">
              <a:rPr lang="en-US"/>
              <a:pPr>
                <a:defRPr/>
              </a:pPr>
              <a:t>‹#›</a:t>
            </a:fld>
            <a:endParaRPr lang="en-US"/>
          </a:p>
        </p:txBody>
      </p:sp>
    </p:spTree>
    <p:extLst>
      <p:ext uri="{BB962C8B-B14F-4D97-AF65-F5344CB8AC3E}">
        <p14:creationId xmlns:p14="http://schemas.microsoft.com/office/powerpoint/2010/main" val="266899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D43F3F9-119E-42B9-8C55-B8474B25D5B8}" type="slidenum">
              <a:rPr lang="en-US"/>
              <a:pPr>
                <a:defRPr/>
              </a:pPr>
              <a:t>‹#›</a:t>
            </a:fld>
            <a:endParaRPr lang="en-US"/>
          </a:p>
        </p:txBody>
      </p:sp>
    </p:spTree>
    <p:extLst>
      <p:ext uri="{BB962C8B-B14F-4D97-AF65-F5344CB8AC3E}">
        <p14:creationId xmlns:p14="http://schemas.microsoft.com/office/powerpoint/2010/main" val="371103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771B389-6EFE-420C-B13B-68C7761BD3C8}" type="slidenum">
              <a:rPr lang="en-US"/>
              <a:pPr>
                <a:defRPr/>
              </a:pPr>
              <a:t>‹#›</a:t>
            </a:fld>
            <a:endParaRPr lang="en-US"/>
          </a:p>
        </p:txBody>
      </p:sp>
    </p:spTree>
    <p:extLst>
      <p:ext uri="{BB962C8B-B14F-4D97-AF65-F5344CB8AC3E}">
        <p14:creationId xmlns:p14="http://schemas.microsoft.com/office/powerpoint/2010/main" val="346973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8940800" cy="563563"/>
          </a:xfrm>
        </p:spPr>
        <p:txBody>
          <a:bodyPr/>
          <a:lstStyle/>
          <a:p>
            <a:r>
              <a:rPr lang="en-US"/>
              <a:t>Click to edit Master title style</a:t>
            </a:r>
          </a:p>
        </p:txBody>
      </p:sp>
      <p:sp>
        <p:nvSpPr>
          <p:cNvPr id="3" name="Table Placeholder 2"/>
          <p:cNvSpPr>
            <a:spLocks noGrp="1"/>
          </p:cNvSpPr>
          <p:nvPr>
            <p:ph type="tbl" idx="1"/>
          </p:nvPr>
        </p:nvSpPr>
        <p:spPr>
          <a:xfrm>
            <a:off x="609600" y="1076325"/>
            <a:ext cx="10972800" cy="524827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2F86D16-73B3-451E-9B53-0F9B17EE3BAE}" type="slidenum">
              <a:rPr lang="en-US"/>
              <a:pPr>
                <a:defRPr/>
              </a:pPr>
              <a:t>‹#›</a:t>
            </a:fld>
            <a:endParaRPr lang="en-US"/>
          </a:p>
        </p:txBody>
      </p:sp>
    </p:spTree>
    <p:extLst>
      <p:ext uri="{BB962C8B-B14F-4D97-AF65-F5344CB8AC3E}">
        <p14:creationId xmlns:p14="http://schemas.microsoft.com/office/powerpoint/2010/main" val="158517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3AD7D03-C630-4C66-A2B0-3A5B6FE02E71}" type="slidenum">
              <a:rPr lang="en-US"/>
              <a:pPr>
                <a:defRPr/>
              </a:pPr>
              <a:t>‹#›</a:t>
            </a:fld>
            <a:endParaRPr lang="en-US"/>
          </a:p>
        </p:txBody>
      </p:sp>
    </p:spTree>
    <p:extLst>
      <p:ext uri="{BB962C8B-B14F-4D97-AF65-F5344CB8AC3E}">
        <p14:creationId xmlns:p14="http://schemas.microsoft.com/office/powerpoint/2010/main" val="179691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9B96D25-7D7C-4CD1-90C2-9C0DA4ABA067}" type="slidenum">
              <a:rPr lang="en-US"/>
              <a:pPr>
                <a:defRPr/>
              </a:pPr>
              <a:t>‹#›</a:t>
            </a:fld>
            <a:endParaRPr lang="en-US"/>
          </a:p>
        </p:txBody>
      </p:sp>
    </p:spTree>
    <p:extLst>
      <p:ext uri="{BB962C8B-B14F-4D97-AF65-F5344CB8AC3E}">
        <p14:creationId xmlns:p14="http://schemas.microsoft.com/office/powerpoint/2010/main" val="68454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B579A27-69E6-4B03-92B6-C375B2631500}" type="slidenum">
              <a:rPr lang="en-US"/>
              <a:pPr>
                <a:defRPr/>
              </a:pPr>
              <a:t>‹#›</a:t>
            </a:fld>
            <a:endParaRPr lang="en-US"/>
          </a:p>
        </p:txBody>
      </p:sp>
    </p:spTree>
    <p:extLst>
      <p:ext uri="{BB962C8B-B14F-4D97-AF65-F5344CB8AC3E}">
        <p14:creationId xmlns:p14="http://schemas.microsoft.com/office/powerpoint/2010/main" val="56084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76325"/>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76325"/>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B276EAB-ABA0-4409-AC50-1A8CCAB21141}" type="slidenum">
              <a:rPr lang="en-US"/>
              <a:pPr>
                <a:defRPr/>
              </a:pPr>
              <a:t>‹#›</a:t>
            </a:fld>
            <a:endParaRPr lang="en-US"/>
          </a:p>
        </p:txBody>
      </p:sp>
    </p:spTree>
    <p:extLst>
      <p:ext uri="{BB962C8B-B14F-4D97-AF65-F5344CB8AC3E}">
        <p14:creationId xmlns:p14="http://schemas.microsoft.com/office/powerpoint/2010/main" val="245559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3DEE8DB2-A259-4667-BFD8-E032FA0F3FFA}" type="slidenum">
              <a:rPr lang="en-US"/>
              <a:pPr>
                <a:defRPr/>
              </a:pPr>
              <a:t>‹#›</a:t>
            </a:fld>
            <a:endParaRPr lang="en-US"/>
          </a:p>
        </p:txBody>
      </p:sp>
    </p:spTree>
    <p:extLst>
      <p:ext uri="{BB962C8B-B14F-4D97-AF65-F5344CB8AC3E}">
        <p14:creationId xmlns:p14="http://schemas.microsoft.com/office/powerpoint/2010/main" val="411364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2290396C-D603-402A-83B8-2F4CEA81D88F}" type="slidenum">
              <a:rPr lang="en-US"/>
              <a:pPr>
                <a:defRPr/>
              </a:pPr>
              <a:t>‹#›</a:t>
            </a:fld>
            <a:endParaRPr lang="en-US"/>
          </a:p>
        </p:txBody>
      </p:sp>
    </p:spTree>
    <p:extLst>
      <p:ext uri="{BB962C8B-B14F-4D97-AF65-F5344CB8AC3E}">
        <p14:creationId xmlns:p14="http://schemas.microsoft.com/office/powerpoint/2010/main" val="287902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AC9FB66-7ACA-4E2D-9994-15FC7F83033F}" type="slidenum">
              <a:rPr lang="en-US"/>
              <a:pPr>
                <a:defRPr/>
              </a:pPr>
              <a:t>‹#›</a:t>
            </a:fld>
            <a:endParaRPr lang="en-US"/>
          </a:p>
        </p:txBody>
      </p:sp>
    </p:spTree>
    <p:extLst>
      <p:ext uri="{BB962C8B-B14F-4D97-AF65-F5344CB8AC3E}">
        <p14:creationId xmlns:p14="http://schemas.microsoft.com/office/powerpoint/2010/main" val="246782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93D3798-CC0D-40D5-B076-DBFA8BD0AC6D}" type="slidenum">
              <a:rPr lang="en-US"/>
              <a:pPr>
                <a:defRPr/>
              </a:pPr>
              <a:t>‹#›</a:t>
            </a:fld>
            <a:endParaRPr lang="en-US"/>
          </a:p>
        </p:txBody>
      </p:sp>
    </p:spTree>
    <p:extLst>
      <p:ext uri="{BB962C8B-B14F-4D97-AF65-F5344CB8AC3E}">
        <p14:creationId xmlns:p14="http://schemas.microsoft.com/office/powerpoint/2010/main" val="296547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555E303-B559-4287-B1BC-24A3880A9431}" type="slidenum">
              <a:rPr lang="en-US"/>
              <a:pPr>
                <a:defRPr/>
              </a:pPr>
              <a:t>‹#›</a:t>
            </a:fld>
            <a:endParaRPr lang="en-US"/>
          </a:p>
        </p:txBody>
      </p:sp>
    </p:spTree>
    <p:extLst>
      <p:ext uri="{BB962C8B-B14F-4D97-AF65-F5344CB8AC3E}">
        <p14:creationId xmlns:p14="http://schemas.microsoft.com/office/powerpoint/2010/main" val="232410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7000"/>
            <a:lum/>
          </a:blip>
          <a:srcRect/>
          <a:tile tx="0" ty="0" sx="100000" sy="100000" flip="none" algn="tl"/>
        </a:blipFill>
        <a:effectLst/>
      </p:bgPr>
    </p:bg>
    <p:spTree>
      <p:nvGrpSpPr>
        <p:cNvPr id="1" name=""/>
        <p:cNvGrpSpPr/>
        <p:nvPr/>
      </p:nvGrpSpPr>
      <p:grpSpPr>
        <a:xfrm>
          <a:off x="0" y="0"/>
          <a:ext cx="0" cy="0"/>
          <a:chOff x="0" y="0"/>
          <a:chExt cx="0" cy="0"/>
        </a:xfrm>
      </p:grpSpPr>
      <p:sp>
        <p:nvSpPr>
          <p:cNvPr id="1026" name="Freeform 15"/>
          <p:cNvSpPr>
            <a:spLocks/>
          </p:cNvSpPr>
          <p:nvPr/>
        </p:nvSpPr>
        <p:spPr bwMode="gray">
          <a:xfrm>
            <a:off x="-12699" y="228600"/>
            <a:ext cx="10926233" cy="749300"/>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17"/>
          <p:cNvSpPr>
            <a:spLocks noChangeArrowheads="1"/>
          </p:cNvSpPr>
          <p:nvPr/>
        </p:nvSpPr>
        <p:spPr bwMode="gray">
          <a:xfrm>
            <a:off x="10875434" y="0"/>
            <a:ext cx="1316567" cy="685800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18"/>
          <p:cNvSpPr>
            <a:spLocks noChangeArrowheads="1"/>
          </p:cNvSpPr>
          <p:nvPr/>
        </p:nvSpPr>
        <p:spPr bwMode="gray">
          <a:xfrm>
            <a:off x="10871200" y="228600"/>
            <a:ext cx="1320800" cy="742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AutoShape 19"/>
          <p:cNvSpPr>
            <a:spLocks noChangeArrowheads="1"/>
          </p:cNvSpPr>
          <p:nvPr/>
        </p:nvSpPr>
        <p:spPr bwMode="gray">
          <a:xfrm>
            <a:off x="10261600" y="5943600"/>
            <a:ext cx="812800" cy="533400"/>
          </a:xfrm>
          <a:prstGeom prst="hexagon">
            <a:avLst>
              <a:gd name="adj" fmla="val 28571"/>
              <a:gd name="vf" fmla="val 115470"/>
            </a:avLst>
          </a:prstGeom>
          <a:solidFill>
            <a:srgbClr val="5086C2">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0" name="AutoShape 20"/>
          <p:cNvSpPr>
            <a:spLocks noChangeArrowheads="1"/>
          </p:cNvSpPr>
          <p:nvPr/>
        </p:nvSpPr>
        <p:spPr bwMode="gray">
          <a:xfrm>
            <a:off x="10972800" y="5638800"/>
            <a:ext cx="812800" cy="533400"/>
          </a:xfrm>
          <a:prstGeom prst="hexagon">
            <a:avLst>
              <a:gd name="adj" fmla="val 28571"/>
              <a:gd name="vf" fmla="val 115470"/>
            </a:avLst>
          </a:prstGeom>
          <a:solidFill>
            <a:srgbClr val="5086C2">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1" name="AutoShape 21"/>
          <p:cNvSpPr>
            <a:spLocks noChangeArrowheads="1"/>
          </p:cNvSpPr>
          <p:nvPr/>
        </p:nvSpPr>
        <p:spPr bwMode="gray">
          <a:xfrm>
            <a:off x="10960100" y="6229350"/>
            <a:ext cx="812800" cy="533400"/>
          </a:xfrm>
          <a:prstGeom prst="hexagon">
            <a:avLst>
              <a:gd name="adj" fmla="val 28571"/>
              <a:gd name="vf" fmla="val 115470"/>
            </a:avLst>
          </a:prstGeom>
          <a:solidFill>
            <a:srgbClr val="5086C2">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3"/>
          <p:cNvSpPr>
            <a:spLocks noGrp="1" noChangeArrowheads="1"/>
          </p:cNvSpPr>
          <p:nvPr>
            <p:ph type="body" idx="1"/>
          </p:nvPr>
        </p:nvSpPr>
        <p:spPr bwMode="auto">
          <a:xfrm>
            <a:off x="609600" y="1076325"/>
            <a:ext cx="10972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09600" y="6519864"/>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3" name="Rectangle 6"/>
          <p:cNvSpPr>
            <a:spLocks noGrp="1" noChangeArrowheads="1"/>
          </p:cNvSpPr>
          <p:nvPr>
            <p:ph type="sldNum" sz="quarter" idx="4"/>
          </p:nvPr>
        </p:nvSpPr>
        <p:spPr bwMode="auto">
          <a:xfrm>
            <a:off x="11049000" y="63865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cs typeface="+mn-cs"/>
              </a:defRPr>
            </a:lvl1pPr>
          </a:lstStyle>
          <a:p>
            <a:pPr>
              <a:defRPr/>
            </a:pPr>
            <a:fld id="{511D60D2-F176-4B1A-93DD-EED4821C0A5C}" type="slidenum">
              <a:rPr lang="en-US"/>
              <a:pPr>
                <a:defRPr/>
              </a:pPr>
              <a:t>‹#›</a:t>
            </a:fld>
            <a:endParaRPr lang="en-US"/>
          </a:p>
        </p:txBody>
      </p:sp>
      <p:grpSp>
        <p:nvGrpSpPr>
          <p:cNvPr id="1035" name="Group 22"/>
          <p:cNvGrpSpPr>
            <a:grpSpLocks/>
          </p:cNvGrpSpPr>
          <p:nvPr/>
        </p:nvGrpSpPr>
        <p:grpSpPr bwMode="auto">
          <a:xfrm>
            <a:off x="203200" y="228600"/>
            <a:ext cx="1117600" cy="838200"/>
            <a:chOff x="18" y="144"/>
            <a:chExt cx="510" cy="480"/>
          </a:xfrm>
        </p:grpSpPr>
        <p:sp>
          <p:nvSpPr>
            <p:cNvPr id="103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sp>
          <p:nvSpPr>
            <p:cNvPr id="103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sp>
          <p:nvSpPr>
            <p:cNvPr id="103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endParaRPr lang="en-US"/>
            </a:p>
          </p:txBody>
        </p:sp>
      </p:grpSp>
      <p:sp>
        <p:nvSpPr>
          <p:cNvPr id="1036" name="Rectangle 2"/>
          <p:cNvSpPr>
            <a:spLocks noGrp="1" noChangeArrowheads="1"/>
          </p:cNvSpPr>
          <p:nvPr>
            <p:ph type="title"/>
          </p:nvPr>
        </p:nvSpPr>
        <p:spPr bwMode="white">
          <a:xfrm>
            <a:off x="1524000" y="381001"/>
            <a:ext cx="8940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5305" r:id="rId1"/>
    <p:sldLayoutId id="2147485293" r:id="rId2"/>
    <p:sldLayoutId id="2147485294" r:id="rId3"/>
    <p:sldLayoutId id="2147485295" r:id="rId4"/>
    <p:sldLayoutId id="2147485296" r:id="rId5"/>
    <p:sldLayoutId id="2147485297" r:id="rId6"/>
    <p:sldLayoutId id="2147485298" r:id="rId7"/>
    <p:sldLayoutId id="2147485299" r:id="rId8"/>
    <p:sldLayoutId id="2147485300" r:id="rId9"/>
    <p:sldLayoutId id="2147485301" r:id="rId10"/>
    <p:sldLayoutId id="2147485302" r:id="rId11"/>
    <p:sldLayoutId id="2147485303" r:id="rId12"/>
    <p:sldLayoutId id="2147485304" r:id="rId13"/>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lideshare.net/InfoQResearch/kho-st-v-ngh-nghip-info-qt9201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lideshare.net/InfoQResearch/kho-st-v-ngh-nghip-info-qt9201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S&#225;ch%20tra%20c&#7913;u%20ngh&#7873;%20(UNESCO).pdf" TargetMode="External"/><Relationship Id="rId4" Type="http://schemas.openxmlformats.org/officeDocument/2006/relationships/hyperlink" Target="Huong%20nghi&#7879;p/Huong%20nghiep/Trac%20nghiem%20Holland.doc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7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ẢNH ĐỘNG, ANH DONG, ANH DONG DE THUONG, ẢNH ĐỘNG VU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219200"/>
            <a:ext cx="5614102" cy="513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4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524000" y="0"/>
            <a:ext cx="9144000" cy="6858000"/>
          </a:xfrm>
          <a:prstGeom prst="rect">
            <a:avLst/>
          </a:prstGeom>
        </p:spPr>
      </p:pic>
      <p:sp>
        <p:nvSpPr>
          <p:cNvPr id="7" name="TextBox 5"/>
          <p:cNvSpPr txBox="1">
            <a:spLocks noChangeArrowheads="1"/>
          </p:cNvSpPr>
          <p:nvPr/>
        </p:nvSpPr>
        <p:spPr bwMode="auto">
          <a:xfrm>
            <a:off x="1676400" y="1502841"/>
            <a:ext cx="883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ts val="0"/>
              </a:spcBef>
              <a:spcAft>
                <a:spcPts val="0"/>
              </a:spcAft>
            </a:pPr>
            <a:endParaRPr lang="en-US" sz="600" b="1" u="sng" dirty="0">
              <a:solidFill>
                <a:srgbClr val="0000FF"/>
              </a:solidFill>
              <a:latin typeface="+mn-lt"/>
            </a:endParaRPr>
          </a:p>
          <a:p>
            <a:pPr algn="ctr" eaLnBrk="1" hangingPunct="1">
              <a:spcBef>
                <a:spcPts val="0"/>
              </a:spcBef>
              <a:spcAft>
                <a:spcPts val="0"/>
              </a:spcAft>
            </a:pPr>
            <a:r>
              <a:rPr lang="en-US" sz="2400" b="1" u="sng">
                <a:solidFill>
                  <a:srgbClr val="0000FF"/>
                </a:solidFill>
                <a:latin typeface="+mn-lt"/>
              </a:rPr>
              <a:t>Tham luận hội thảo </a:t>
            </a:r>
            <a:endParaRPr lang="en-US" sz="2400" b="1" u="sng" dirty="0">
              <a:solidFill>
                <a:srgbClr val="0000FF"/>
              </a:solidFill>
              <a:latin typeface="+mn-lt"/>
            </a:endParaRPr>
          </a:p>
        </p:txBody>
      </p:sp>
      <p:sp>
        <p:nvSpPr>
          <p:cNvPr id="8" name="TextBox 6"/>
          <p:cNvSpPr txBox="1">
            <a:spLocks noChangeArrowheads="1"/>
          </p:cNvSpPr>
          <p:nvPr/>
        </p:nvSpPr>
        <p:spPr bwMode="auto">
          <a:xfrm>
            <a:off x="1647825" y="4262498"/>
            <a:ext cx="8991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2400" b="1">
                <a:solidFill>
                  <a:srgbClr val="000000"/>
                </a:solidFill>
              </a:rPr>
              <a:t>Tác giả: TS. Trương Văn Tuấn</a:t>
            </a:r>
          </a:p>
          <a:p>
            <a:pPr algn="ctr" eaLnBrk="1" hangingPunct="1"/>
            <a:r>
              <a:rPr lang="en-US" sz="2400" b="1">
                <a:solidFill>
                  <a:srgbClr val="000000"/>
                </a:solidFill>
              </a:rPr>
              <a:t>                   TS</a:t>
            </a:r>
            <a:r>
              <a:rPr lang="en-US" sz="2400" b="1" dirty="0">
                <a:solidFill>
                  <a:srgbClr val="000000"/>
                </a:solidFill>
              </a:rPr>
              <a:t>. </a:t>
            </a:r>
            <a:r>
              <a:rPr lang="en-US" sz="2400" b="1" dirty="0" err="1">
                <a:solidFill>
                  <a:srgbClr val="000000"/>
                </a:solidFill>
              </a:rPr>
              <a:t>Trần</a:t>
            </a:r>
            <a:r>
              <a:rPr lang="en-US" sz="2400" b="1" dirty="0">
                <a:solidFill>
                  <a:srgbClr val="000000"/>
                </a:solidFill>
              </a:rPr>
              <a:t> </a:t>
            </a:r>
            <a:r>
              <a:rPr lang="en-US" sz="2400" b="1" err="1">
                <a:solidFill>
                  <a:srgbClr val="000000"/>
                </a:solidFill>
              </a:rPr>
              <a:t>Thanh</a:t>
            </a:r>
            <a:r>
              <a:rPr lang="en-US" sz="2400" b="1">
                <a:solidFill>
                  <a:srgbClr val="000000"/>
                </a:solidFill>
              </a:rPr>
              <a:t> Nguyện</a:t>
            </a:r>
          </a:p>
          <a:p>
            <a:pPr eaLnBrk="1" hangingPunct="1"/>
            <a:r>
              <a:rPr lang="en-US" sz="2400" b="1">
                <a:solidFill>
                  <a:srgbClr val="000000"/>
                </a:solidFill>
              </a:rPr>
              <a:t>                                               TS. Kiều Thị Thùy Trang</a:t>
            </a:r>
            <a:endParaRPr lang="en-US" sz="2400" b="1" dirty="0">
              <a:solidFill>
                <a:srgbClr val="000000"/>
              </a:solidFill>
            </a:endParaRPr>
          </a:p>
          <a:p>
            <a:pPr algn="ctr" eaLnBrk="1" hangingPunct="1"/>
            <a:endParaRPr lang="en-US" sz="3200" b="1">
              <a:solidFill>
                <a:srgbClr val="003FBC"/>
              </a:solidFill>
            </a:endParaRPr>
          </a:p>
          <a:p>
            <a:pPr algn="ctr" eaLnBrk="1" hangingPunct="1"/>
            <a:endParaRPr lang="en-US" sz="3200" b="1">
              <a:solidFill>
                <a:srgbClr val="003FBC"/>
              </a:solidFill>
            </a:endParaRPr>
          </a:p>
          <a:p>
            <a:pPr algn="ctr" eaLnBrk="1" hangingPunct="1"/>
            <a:r>
              <a:rPr lang="en-US" sz="2400" b="1">
                <a:solidFill>
                  <a:srgbClr val="003FBC"/>
                </a:solidFill>
              </a:rPr>
              <a:t>TP. Hồ Chí Minh – </a:t>
            </a:r>
            <a:r>
              <a:rPr lang="en-US" sz="2400" b="1" err="1">
                <a:solidFill>
                  <a:srgbClr val="003FBC"/>
                </a:solidFill>
              </a:rPr>
              <a:t>Tháng</a:t>
            </a:r>
            <a:r>
              <a:rPr lang="en-US" sz="2400" b="1">
                <a:solidFill>
                  <a:srgbClr val="003FBC"/>
                </a:solidFill>
              </a:rPr>
              <a:t> 11 </a:t>
            </a:r>
            <a:r>
              <a:rPr lang="en-US" sz="2400" b="1" err="1">
                <a:solidFill>
                  <a:srgbClr val="003FBC"/>
                </a:solidFill>
              </a:rPr>
              <a:t>năm</a:t>
            </a:r>
            <a:r>
              <a:rPr lang="en-US" sz="2400" b="1">
                <a:solidFill>
                  <a:srgbClr val="003FBC"/>
                </a:solidFill>
              </a:rPr>
              <a:t> 2023</a:t>
            </a:r>
            <a:endParaRPr lang="en-US" sz="2400" b="1" dirty="0">
              <a:solidFill>
                <a:srgbClr val="003FBC"/>
              </a:solidFill>
            </a:endParaRPr>
          </a:p>
        </p:txBody>
      </p:sp>
      <p:cxnSp>
        <p:nvCxnSpPr>
          <p:cNvPr id="10" name="Straight Connector 8"/>
          <p:cNvCxnSpPr>
            <a:cxnSpLocks noChangeShapeType="1"/>
          </p:cNvCxnSpPr>
          <p:nvPr/>
        </p:nvCxnSpPr>
        <p:spPr bwMode="auto">
          <a:xfrm>
            <a:off x="1552575" y="6248400"/>
            <a:ext cx="9067800" cy="0"/>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5" name="Childhood Memory - Bandari.mp3">
            <a:hlinkClick r:id="" action="ppaction://media"/>
          </p:cNvPr>
          <p:cNvPicPr>
            <a:picLocks noChangeAspect="1"/>
          </p:cNvPicPr>
          <p:nvPr>
            <a:videoFile r:link="rId1"/>
          </p:nvPr>
        </p:nvPicPr>
        <p:blipFill>
          <a:blip r:embed="rId4" cstate="print"/>
          <a:stretch>
            <a:fillRect/>
          </a:stretch>
        </p:blipFill>
        <p:spPr>
          <a:xfrm>
            <a:off x="10287000" y="6324600"/>
            <a:ext cx="152400" cy="152400"/>
          </a:xfrm>
          <a:prstGeom prst="rect">
            <a:avLst/>
          </a:prstGeom>
        </p:spPr>
      </p:pic>
      <p:sp>
        <p:nvSpPr>
          <p:cNvPr id="9" name="Title 1"/>
          <p:cNvSpPr>
            <a:spLocks noGrp="1"/>
          </p:cNvSpPr>
          <p:nvPr>
            <p:ph type="ctrTitle"/>
          </p:nvPr>
        </p:nvSpPr>
        <p:spPr>
          <a:xfrm>
            <a:off x="1562100" y="2285438"/>
            <a:ext cx="9105900" cy="1403240"/>
          </a:xfrm>
        </p:spPr>
        <p:txBody>
          <a:bodyPr/>
          <a:lstStyle/>
          <a:p>
            <a:pPr>
              <a:lnSpc>
                <a:spcPts val="4000"/>
              </a:lnSpc>
            </a:pPr>
            <a:r>
              <a:rPr lang="en-US" sz="3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t>GIÁO DỤC HƯỚNG NGHIỆP – </a:t>
            </a:r>
            <a:br>
              <a:rPr lang="en-US" sz="3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br>
            <a:r>
              <a:rPr lang="en-US" sz="3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t>MỘT TRONG NHỮNG CON ĐƯỜNG </a:t>
            </a:r>
            <a:br>
              <a:rPr lang="en-US" sz="3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br>
            <a:r>
              <a:rPr lang="en-US" sz="3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t>PHÁT TRIỂN BỀN VỮNG CHO HỌC SINH</a:t>
            </a:r>
            <a:endParaRPr lang="en-US" sz="3000" dirty="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15" name="TextBox 4"/>
          <p:cNvSpPr txBox="1">
            <a:spLocks noChangeArrowheads="1"/>
          </p:cNvSpPr>
          <p:nvPr/>
        </p:nvSpPr>
        <p:spPr bwMode="auto">
          <a:xfrm>
            <a:off x="1524000" y="170326"/>
            <a:ext cx="914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2500" b="1" dirty="0">
                <a:solidFill>
                  <a:srgbClr val="0038A8"/>
                </a:solidFill>
              </a:rPr>
              <a:t>TRƯỜNG CÁN BỘ QUẢN LÝ GIÁO </a:t>
            </a:r>
            <a:r>
              <a:rPr lang="en-US" sz="2500" b="1">
                <a:solidFill>
                  <a:srgbClr val="0038A8"/>
                </a:solidFill>
              </a:rPr>
              <a:t>DỤC TP. HỒ CHÍ MINH</a:t>
            </a:r>
            <a:endParaRPr lang="en-US" sz="2500" b="1" dirty="0">
              <a:solidFill>
                <a:srgbClr val="0038A8"/>
              </a:solidFill>
            </a:endParaRPr>
          </a:p>
        </p:txBody>
      </p:sp>
      <p:cxnSp>
        <p:nvCxnSpPr>
          <p:cNvPr id="16" name="Straight Connector 8"/>
          <p:cNvCxnSpPr>
            <a:cxnSpLocks noChangeShapeType="1"/>
          </p:cNvCxnSpPr>
          <p:nvPr/>
        </p:nvCxnSpPr>
        <p:spPr bwMode="auto">
          <a:xfrm>
            <a:off x="1524000" y="762000"/>
            <a:ext cx="9067800" cy="0"/>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7" name="Straight Connector 8"/>
          <p:cNvCxnSpPr>
            <a:cxnSpLocks noChangeShapeType="1"/>
          </p:cNvCxnSpPr>
          <p:nvPr/>
        </p:nvCxnSpPr>
        <p:spPr bwMode="auto">
          <a:xfrm>
            <a:off x="1600200" y="762000"/>
            <a:ext cx="9067800" cy="0"/>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0561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040" fill="hold"/>
                                        <p:tgtEl>
                                          <p:spTgt spid="5"/>
                                        </p:tgtEl>
                                      </p:cBhvr>
                                    </p:cmd>
                                  </p:childTnLst>
                                </p:cTn>
                              </p:par>
                            </p:childTnLst>
                          </p:cTn>
                        </p:par>
                      </p:childTnLst>
                    </p:cTn>
                  </p:par>
                </p:childTnLst>
              </p:cTn>
              <p:nextCondLst>
                <p:cond evt="onClick" delay="0">
                  <p:tgtEl>
                    <p:spTgt spid="5"/>
                  </p:tgtEl>
                </p:cond>
              </p:nextCondLst>
            </p:seq>
            <p:video>
              <p:cMediaNode vol="100000">
                <p:cTn id="7" fill="hold" display="0">
                  <p:stCondLst>
                    <p:cond delay="indefinite"/>
                  </p:stCondLst>
                  <p:endCondLst>
                    <p:cond evt="onStopAudio"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241623"/>
            <a:ext cx="8485864"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800"/>
              </a:lnSpc>
              <a:spcAft>
                <a:spcPts val="0"/>
              </a:spcAft>
            </a:pPr>
            <a:r>
              <a:rPr lang="en-US" sz="2400" kern="0">
                <a:latin typeface="Arial" panose="020B0604020202020204" pitchFamily="34" charset="0"/>
                <a:ea typeface="Times New Roman" panose="02020603050405020304" pitchFamily="18" charset="0"/>
                <a:cs typeface="Arial" panose="020B0604020202020204" pitchFamily="34" charset="0"/>
              </a:rPr>
              <a:t>    </a:t>
            </a:r>
            <a:r>
              <a:rPr lang="vi-VN" sz="2400" kern="0">
                <a:latin typeface="Arial" panose="020B0604020202020204" pitchFamily="34" charset="0"/>
                <a:ea typeface="Times New Roman" panose="02020603050405020304" pitchFamily="18" charset="0"/>
                <a:cs typeface="Arial" panose="020B0604020202020204" pitchFamily="34" charset="0"/>
              </a:rPr>
              <a:t>“Phát triển bền vững là sự phát triển đáp ứng được nhu cầu của hiện tại mà không làm tổn thương khả năng cho việc đáp ứng nhu cầu của các thế hệ tương lai” (WCED, 1987). Nghĩa là phát triển bền vững phải bảo đảm có sự phát triển kinh tế hiệu quả, xã hội công bằng và môi trường được bảo vệ, gìn giữ</a:t>
            </a:r>
            <a:r>
              <a:rPr lang="vi-VN" sz="2000" kern="0">
                <a:latin typeface="Arial" panose="020B0604020202020204" pitchFamily="34" charset="0"/>
                <a:ea typeface="Times New Roman" panose="02020603050405020304" pitchFamily="18" charset="0"/>
                <a:cs typeface="Arial" panose="020B0604020202020204" pitchFamily="34" charset="0"/>
              </a:rPr>
              <a:t>.</a:t>
            </a:r>
            <a:r>
              <a:rPr lang="en-US" sz="2000" kern="0">
                <a:latin typeface="Arial" panose="020B0604020202020204" pitchFamily="34" charset="0"/>
                <a:ea typeface="Times New Roman" panose="02020603050405020304" pitchFamily="18" charset="0"/>
                <a:cs typeface="Arial" panose="020B0604020202020204" pitchFamily="34" charset="0"/>
              </a:rPr>
              <a:t> </a:t>
            </a:r>
            <a:r>
              <a:rPr lang="en-US" sz="2000" i="1"/>
              <a:t>(</a:t>
            </a:r>
            <a:r>
              <a:rPr lang="vi-VN" sz="2000" i="1"/>
              <a:t>Ủy ban Thế giới về Môi trường và Phát triển</a:t>
            </a:r>
            <a:r>
              <a:rPr lang="en-US" sz="2000" i="1"/>
              <a:t>, 1987)</a:t>
            </a:r>
          </a:p>
        </p:txBody>
      </p:sp>
      <p:sp>
        <p:nvSpPr>
          <p:cNvPr id="5" name="Rectangle 4"/>
          <p:cNvSpPr/>
          <p:nvPr/>
        </p:nvSpPr>
        <p:spPr>
          <a:xfrm>
            <a:off x="2819400" y="304801"/>
            <a:ext cx="6837128" cy="492443"/>
          </a:xfrm>
          <a:prstGeom prst="rect">
            <a:avLst/>
          </a:prstGeom>
        </p:spPr>
        <p:txBody>
          <a:bodyPr wrap="none">
            <a:spAutoFit/>
          </a:bodyPr>
          <a:lstStyle/>
          <a:p>
            <a:r>
              <a:rPr lang="en-US" sz="2600" b="1">
                <a:solidFill>
                  <a:schemeClr val="bg1"/>
                </a:solidFill>
              </a:rPr>
              <a:t>GIÁO DỤC VÌ SỰ PHÁT TRIỂN BỀN VỮNG</a:t>
            </a:r>
          </a:p>
        </p:txBody>
      </p:sp>
      <p:sp>
        <p:nvSpPr>
          <p:cNvPr id="8" name="Rectangle 7"/>
          <p:cNvSpPr/>
          <p:nvPr/>
        </p:nvSpPr>
        <p:spPr>
          <a:xfrm>
            <a:off x="1866900" y="3601362"/>
            <a:ext cx="8257264" cy="18876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800"/>
              </a:lnSpc>
              <a:spcAft>
                <a:spcPts val="0"/>
              </a:spcAft>
            </a:pP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Hội nghị Thượng đỉnh thế giới về Phát triển bền vững tổ chức ở Cộng hoà Nam Phi năm 2002 khẳng định: “Phát triển bền vững là quá trình phát triển có sự kết hợp chặt chẽ, hợp lý và hài hòa giữa 3 mặt của sự phát triển, gồm: phát triển kinh tế, phát triển xã hội và bảo vệ môi trường”. </a:t>
            </a:r>
            <a:endParaRPr lang="en-US" sz="2400">
              <a:latin typeface="Arial" panose="020B0604020202020204" pitchFamily="34" charset="0"/>
              <a:cs typeface="Arial" panose="020B0604020202020204" pitchFamily="34" charset="0"/>
            </a:endParaRPr>
          </a:p>
        </p:txBody>
      </p:sp>
      <p:sp>
        <p:nvSpPr>
          <p:cNvPr id="10" name="Pentagon 9"/>
          <p:cNvSpPr/>
          <p:nvPr/>
        </p:nvSpPr>
        <p:spPr>
          <a:xfrm>
            <a:off x="2590800" y="5715000"/>
            <a:ext cx="6477000" cy="99060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FF"/>
                </a:solidFill>
                <a:latin typeface="Arial" panose="020B0604020202020204" pitchFamily="34" charset="0"/>
                <a:cs typeface="Arial" panose="020B0604020202020204" pitchFamily="34" charset="0"/>
              </a:rPr>
              <a:t>C</a:t>
            </a:r>
            <a:r>
              <a:rPr lang="vi-VN" sz="2400">
                <a:solidFill>
                  <a:srgbClr val="0000FF"/>
                </a:solidFill>
                <a:latin typeface="Arial" panose="020B0604020202020204" pitchFamily="34" charset="0"/>
                <a:cs typeface="Arial" panose="020B0604020202020204" pitchFamily="34" charset="0"/>
              </a:rPr>
              <a:t>hính giáo dục là một phương cách tốt nhất</a:t>
            </a:r>
            <a:r>
              <a:rPr lang="en-US" sz="2400">
                <a:solidFill>
                  <a:srgbClr val="0000FF"/>
                </a:solidFill>
                <a:latin typeface="Arial" panose="020B0604020202020204" pitchFamily="34" charset="0"/>
                <a:cs typeface="Arial" panose="020B0604020202020204" pitchFamily="34" charset="0"/>
              </a:rPr>
              <a:t> đ</a:t>
            </a:r>
            <a:r>
              <a:rPr lang="vi-VN" sz="2400">
                <a:solidFill>
                  <a:srgbClr val="0000FF"/>
                </a:solidFill>
                <a:latin typeface="Arial" panose="020B0604020202020204" pitchFamily="34" charset="0"/>
                <a:cs typeface="Arial" panose="020B0604020202020204" pitchFamily="34" charset="0"/>
              </a:rPr>
              <a:t>ể đạt đến sự phát triển bền vững.</a:t>
            </a:r>
            <a:endParaRPr lang="en-US" sz="24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88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7331" y="1269052"/>
            <a:ext cx="6458339" cy="810478"/>
          </a:xfrm>
          <a:prstGeom prst="rect">
            <a:avLst/>
          </a:prstGeom>
        </p:spPr>
        <p:txBody>
          <a:bodyPr wrap="square">
            <a:spAutoFit/>
          </a:bodyPr>
          <a:lstStyle/>
          <a:p>
            <a:pPr algn="just">
              <a:lnSpc>
                <a:spcPts val="2800"/>
              </a:lnSpc>
              <a:spcAft>
                <a:spcPts val="0"/>
              </a:spcAft>
            </a:pPr>
            <a:r>
              <a:rPr lang="en-US" sz="2400" kern="0">
                <a:ea typeface="Times New Roman" panose="02020603050405020304" pitchFamily="18" charset="0"/>
              </a:rPr>
              <a:t> Những hạn chế, bất cập trong lựa chọn ngành nghề của học sinh THPT thời gian qua:</a:t>
            </a:r>
            <a:endParaRPr lang="en-US" sz="2400" kern="100">
              <a:ea typeface="Arial" panose="020B0604020202020204" pitchFamily="34" charset="0"/>
            </a:endParaRPr>
          </a:p>
        </p:txBody>
      </p:sp>
      <p:sp>
        <p:nvSpPr>
          <p:cNvPr id="5" name="Rectangle 4"/>
          <p:cNvSpPr/>
          <p:nvPr/>
        </p:nvSpPr>
        <p:spPr>
          <a:xfrm>
            <a:off x="2438400" y="381001"/>
            <a:ext cx="7696200" cy="492443"/>
          </a:xfrm>
          <a:prstGeom prst="rect">
            <a:avLst/>
          </a:prstGeom>
        </p:spPr>
        <p:txBody>
          <a:bodyPr wrap="square">
            <a:spAutoFit/>
          </a:bodyPr>
          <a:lstStyle/>
          <a:p>
            <a:r>
              <a:rPr lang="en-US" sz="2600" b="1">
                <a:solidFill>
                  <a:schemeClr val="bg1"/>
                </a:solidFill>
              </a:rPr>
              <a:t>GIÁO DỤC HƯỚNG NGHIỆP Ở TRƯỜNG THPT</a:t>
            </a:r>
          </a:p>
        </p:txBody>
      </p:sp>
      <p:sp>
        <p:nvSpPr>
          <p:cNvPr id="6" name="Rectangle 5"/>
          <p:cNvSpPr/>
          <p:nvPr/>
        </p:nvSpPr>
        <p:spPr>
          <a:xfrm>
            <a:off x="1817137" y="4879117"/>
            <a:ext cx="1928327"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en-US" sz="2000" kern="0">
                <a:solidFill>
                  <a:srgbClr val="0000FF"/>
                </a:solidFill>
                <a:ea typeface="Times New Roman" panose="02020603050405020304" pitchFamily="18" charset="0"/>
              </a:rPr>
              <a:t>Chỉ dựa vào kết quả học tập</a:t>
            </a:r>
          </a:p>
        </p:txBody>
      </p:sp>
      <p:pic>
        <p:nvPicPr>
          <p:cNvPr id="1028" name="Picture 4" descr="Học tập tại UEH – Cổng tư vấn Nhập họ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067052"/>
            <a:ext cx="2514600" cy="2634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ìm Hiểu Sự Khác Nhau Giữa ĐAM MÊ Và SỞ THÍ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2764" y="2609769"/>
            <a:ext cx="3429000" cy="19575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48200" y="4905690"/>
            <a:ext cx="20574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400"/>
              </a:lnSpc>
              <a:spcAft>
                <a:spcPts val="0"/>
              </a:spcAft>
            </a:pPr>
            <a:r>
              <a:rPr lang="en-US" sz="2000" kern="0">
                <a:solidFill>
                  <a:srgbClr val="0000FF"/>
                </a:solidFill>
                <a:ea typeface="Times New Roman" panose="02020603050405020304" pitchFamily="18" charset="0"/>
              </a:rPr>
              <a:t>Chỉ dựa vào đam mê, sở thích</a:t>
            </a:r>
          </a:p>
        </p:txBody>
      </p:sp>
      <p:pic>
        <p:nvPicPr>
          <p:cNvPr id="1032" name="Picture 8" descr="Muốn giao tiếp hiệu quả, luôn nắm thế chủ động, nhất định không được bỏ qua  4 đ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734" y="2614434"/>
            <a:ext cx="3059773" cy="19575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899863" y="4879116"/>
            <a:ext cx="205351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400"/>
              </a:lnSpc>
              <a:spcAft>
                <a:spcPts val="0"/>
              </a:spcAft>
            </a:pPr>
            <a:r>
              <a:rPr lang="en-US" sz="2000" kern="0">
                <a:solidFill>
                  <a:srgbClr val="0000FF"/>
                </a:solidFill>
                <a:ea typeface="Times New Roman" panose="02020603050405020304" pitchFamily="18" charset="0"/>
              </a:rPr>
              <a:t>Không tự chủ khi lựa chọn ngành nghề</a:t>
            </a:r>
          </a:p>
        </p:txBody>
      </p:sp>
    </p:spTree>
    <p:extLst>
      <p:ext uri="{BB962C8B-B14F-4D97-AF65-F5344CB8AC3E}">
        <p14:creationId xmlns:p14="http://schemas.microsoft.com/office/powerpoint/2010/main" val="421571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795555" y="304801"/>
            <a:ext cx="8981890" cy="954107"/>
          </a:xfrm>
          <a:prstGeom prst="rect">
            <a:avLst/>
          </a:prstGeom>
        </p:spPr>
        <p:txBody>
          <a:bodyPr wrap="square">
            <a:spAutoFit/>
          </a:bodyPr>
          <a:lstStyle/>
          <a:p>
            <a:r>
              <a:rPr lang="en-US" sz="2800">
                <a:solidFill>
                  <a:srgbClr val="C00000"/>
                </a:solidFill>
              </a:rPr>
              <a:t>Yếu tố nghề nghiệp tác động đến việc quyết định lựa chọn ngành nghề:</a:t>
            </a:r>
          </a:p>
        </p:txBody>
      </p:sp>
      <p:sp>
        <p:nvSpPr>
          <p:cNvPr id="4" name="Rectangle 3"/>
          <p:cNvSpPr/>
          <p:nvPr/>
        </p:nvSpPr>
        <p:spPr>
          <a:xfrm>
            <a:off x="2531223" y="6019801"/>
            <a:ext cx="7510555" cy="392159"/>
          </a:xfrm>
          <a:prstGeom prst="rect">
            <a:avLst/>
          </a:prstGeom>
        </p:spPr>
        <p:txBody>
          <a:bodyPr wrap="square">
            <a:spAutoFit/>
          </a:bodyPr>
          <a:lstStyle/>
          <a:p>
            <a:pPr>
              <a:lnSpc>
                <a:spcPct val="115000"/>
              </a:lnSpc>
              <a:spcAft>
                <a:spcPts val="0"/>
              </a:spcAft>
            </a:pPr>
            <a:r>
              <a:rPr lang="en-US"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https://www.slideshare.net/InfoQResearch/kho-st-v-ngh-nghip-info-qt92013</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srcRect l="14928" t="30238" r="20064" b="17143"/>
          <a:stretch>
            <a:fillRect/>
          </a:stretch>
        </p:blipFill>
        <p:spPr bwMode="auto">
          <a:xfrm>
            <a:off x="2057400" y="1258908"/>
            <a:ext cx="8382000" cy="4532293"/>
          </a:xfrm>
          <a:prstGeom prst="rect">
            <a:avLst/>
          </a:prstGeom>
          <a:noFill/>
          <a:ln w="9525">
            <a:noFill/>
            <a:miter lim="800000"/>
            <a:headEnd/>
            <a:tailEnd/>
          </a:ln>
        </p:spPr>
      </p:pic>
    </p:spTree>
    <p:extLst>
      <p:ext uri="{BB962C8B-B14F-4D97-AF65-F5344CB8AC3E}">
        <p14:creationId xmlns:p14="http://schemas.microsoft.com/office/powerpoint/2010/main" val="159884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0" y="6248401"/>
            <a:ext cx="9067800" cy="392159"/>
          </a:xfrm>
          <a:prstGeom prst="rect">
            <a:avLst/>
          </a:prstGeom>
        </p:spPr>
        <p:txBody>
          <a:bodyPr wrap="square">
            <a:spAutoFit/>
          </a:bodyPr>
          <a:lstStyle/>
          <a:p>
            <a:pPr algn="ctr">
              <a:lnSpc>
                <a:spcPct val="115000"/>
              </a:lnSpc>
              <a:spcAft>
                <a:spcPts val="0"/>
              </a:spcAft>
            </a:pPr>
            <a:r>
              <a:rPr lang="en-US"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https://www.slideshare.net/InfoQResearch/kho-st-v-ngh-nghip-info-qt92013</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srcRect l="15463" t="25952" r="12841" b="5238"/>
          <a:stretch>
            <a:fillRect/>
          </a:stretch>
        </p:blipFill>
        <p:spPr bwMode="auto">
          <a:xfrm>
            <a:off x="1524000" y="533400"/>
            <a:ext cx="9144000" cy="5628620"/>
          </a:xfrm>
          <a:prstGeom prst="rect">
            <a:avLst/>
          </a:prstGeom>
          <a:noFill/>
          <a:ln w="9525">
            <a:noFill/>
            <a:miter lim="800000"/>
            <a:headEnd/>
            <a:tailEnd/>
          </a:ln>
        </p:spPr>
      </p:pic>
    </p:spTree>
    <p:extLst>
      <p:ext uri="{BB962C8B-B14F-4D97-AF65-F5344CB8AC3E}">
        <p14:creationId xmlns:p14="http://schemas.microsoft.com/office/powerpoint/2010/main" val="26173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19200"/>
            <a:ext cx="8839200" cy="2862322"/>
          </a:xfrm>
          <a:prstGeom prst="rect">
            <a:avLst/>
          </a:prstGeom>
        </p:spPr>
        <p:txBody>
          <a:bodyPr wrap="square">
            <a:spAutoFit/>
          </a:bodyPr>
          <a:lstStyle/>
          <a:p>
            <a:pPr>
              <a:lnSpc>
                <a:spcPct val="150000"/>
              </a:lnSpc>
              <a:spcAft>
                <a:spcPts val="0"/>
              </a:spcAft>
            </a:pPr>
            <a:r>
              <a:rPr lang="vi-VN" sz="2400">
                <a:ea typeface="Arial" panose="020B0604020202020204" pitchFamily="34" charset="0"/>
              </a:rPr>
              <a:t>1. Tăng cường công tác quản lý đối với giáo dục hướng nghiệp </a:t>
            </a:r>
            <a:endParaRPr lang="en-US" sz="2400">
              <a:ea typeface="Arial" panose="020B0604020202020204" pitchFamily="34" charset="0"/>
            </a:endParaRPr>
          </a:p>
          <a:p>
            <a:pPr>
              <a:lnSpc>
                <a:spcPct val="150000"/>
              </a:lnSpc>
              <a:spcAft>
                <a:spcPts val="0"/>
              </a:spcAft>
            </a:pPr>
            <a:r>
              <a:rPr lang="vi-VN" sz="2400"/>
              <a:t>2. Huy động tổng hợp các nguồn lực </a:t>
            </a:r>
            <a:r>
              <a:rPr lang="vi-VN" sz="2400">
                <a:latin typeface="Times New Roman" panose="02020603050405020304" pitchFamily="18" charset="0"/>
                <a:ea typeface="Arial" panose="020B0604020202020204" pitchFamily="34" charset="0"/>
                <a:cs typeface="Times New Roman" panose="02020603050405020304" pitchFamily="18" charset="0"/>
              </a:rPr>
              <a:t> </a:t>
            </a:r>
            <a:endParaRPr lang="en-US" sz="2400">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0"/>
              </a:spcAft>
            </a:pPr>
            <a:r>
              <a:rPr lang="en-US" sz="2400">
                <a:ea typeface="Arial" panose="020B0604020202020204" pitchFamily="34" charset="0"/>
              </a:rPr>
              <a:t>3. </a:t>
            </a:r>
            <a:r>
              <a:rPr lang="en-US" sz="2400"/>
              <a:t>T</a:t>
            </a:r>
            <a:r>
              <a:rPr lang="vi-VN" sz="2400"/>
              <a:t>ăng cường cho học sinh luyện tập, thực hành</a:t>
            </a:r>
            <a:endParaRPr lang="en-US" sz="2400"/>
          </a:p>
          <a:p>
            <a:pPr>
              <a:lnSpc>
                <a:spcPct val="150000"/>
              </a:lnSpc>
              <a:spcAft>
                <a:spcPts val="0"/>
              </a:spcAft>
            </a:pPr>
            <a:r>
              <a:rPr lang="en-US" sz="2400">
                <a:ea typeface="Arial" panose="020B0604020202020204" pitchFamily="34" charset="0"/>
              </a:rPr>
              <a:t>4. </a:t>
            </a:r>
            <a:r>
              <a:rPr lang="en-US" sz="2400"/>
              <a:t>B</a:t>
            </a:r>
            <a:r>
              <a:rPr lang="vi-VN" sz="2400"/>
              <a:t>ồi dưỡng nghiệp vụ tư vấn và giáo dục hướng nghiệp</a:t>
            </a:r>
            <a:endParaRPr lang="en-US" sz="2400"/>
          </a:p>
          <a:p>
            <a:pPr>
              <a:lnSpc>
                <a:spcPct val="150000"/>
              </a:lnSpc>
              <a:spcAft>
                <a:spcPts val="0"/>
              </a:spcAft>
            </a:pPr>
            <a:r>
              <a:rPr lang="en-US" sz="2400">
                <a:ea typeface="Arial" panose="020B0604020202020204" pitchFamily="34" charset="0"/>
              </a:rPr>
              <a:t>5. </a:t>
            </a:r>
            <a:r>
              <a:rPr lang="vi-VN" sz="2400"/>
              <a:t>Sử dụng tích hợp bộ công cụ hướng nghiệp 3 trong 1 </a:t>
            </a:r>
            <a:endParaRPr lang="en-US" sz="2400">
              <a:ea typeface="Arial" panose="020B0604020202020204" pitchFamily="34" charset="0"/>
            </a:endParaRPr>
          </a:p>
        </p:txBody>
      </p:sp>
      <p:sp>
        <p:nvSpPr>
          <p:cNvPr id="3" name="Rectangle 2"/>
          <p:cNvSpPr/>
          <p:nvPr/>
        </p:nvSpPr>
        <p:spPr>
          <a:xfrm>
            <a:off x="2667000" y="381001"/>
            <a:ext cx="7696200" cy="492443"/>
          </a:xfrm>
          <a:prstGeom prst="rect">
            <a:avLst/>
          </a:prstGeom>
        </p:spPr>
        <p:txBody>
          <a:bodyPr wrap="square">
            <a:spAutoFit/>
          </a:bodyPr>
          <a:lstStyle/>
          <a:p>
            <a:r>
              <a:rPr lang="en-US" sz="2600" b="1">
                <a:solidFill>
                  <a:schemeClr val="bg1"/>
                </a:solidFill>
              </a:rPr>
              <a:t>GIẢI PHÁP CHO GIÁO DỤC HƯỚNG NGHIỆP</a:t>
            </a:r>
          </a:p>
        </p:txBody>
      </p:sp>
    </p:spTree>
    <p:extLst>
      <p:ext uri="{BB962C8B-B14F-4D97-AF65-F5344CB8AC3E}">
        <p14:creationId xmlns:p14="http://schemas.microsoft.com/office/powerpoint/2010/main" val="24841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49180" y="2825751"/>
            <a:ext cx="1023740" cy="609888"/>
          </a:xfrm>
          <a:prstGeom prst="rect">
            <a:avLst/>
          </a:prstGeom>
        </p:spPr>
      </p:pic>
      <p:grpSp>
        <p:nvGrpSpPr>
          <p:cNvPr id="15" name="Group 14"/>
          <p:cNvGrpSpPr/>
          <p:nvPr/>
        </p:nvGrpSpPr>
        <p:grpSpPr>
          <a:xfrm>
            <a:off x="2719842" y="575101"/>
            <a:ext cx="6705600" cy="5791200"/>
            <a:chOff x="1066800" y="228600"/>
            <a:chExt cx="7391400" cy="6553200"/>
          </a:xfrm>
        </p:grpSpPr>
        <p:pic>
          <p:nvPicPr>
            <p:cNvPr id="2" name="Picture 1" descr="Thuyết con nhím - Bí quyết giúp con chọn nghề nghiệp lý tưởng"/>
            <p:cNvPicPr/>
            <p:nvPr/>
          </p:nvPicPr>
          <p:blipFill rotWithShape="1">
            <a:blip r:embed="rId3">
              <a:extLst>
                <a:ext uri="{28A0092B-C50C-407E-A947-70E740481C1C}">
                  <a14:useLocalDpi xmlns:a14="http://schemas.microsoft.com/office/drawing/2010/main" val="0"/>
                </a:ext>
              </a:extLst>
            </a:blip>
            <a:srcRect t="9302" b="5814"/>
            <a:stretch/>
          </p:blipFill>
          <p:spPr bwMode="auto">
            <a:xfrm>
              <a:off x="1066800" y="228600"/>
              <a:ext cx="7391400" cy="6553200"/>
            </a:xfrm>
            <a:prstGeom prst="rect">
              <a:avLst/>
            </a:prstGeom>
            <a:noFill/>
            <a:ln>
              <a:noFill/>
            </a:ln>
          </p:spPr>
        </p:pic>
        <p:pic>
          <p:nvPicPr>
            <p:cNvPr id="4" name="Picture 3"/>
            <p:cNvPicPr>
              <a:picLocks noChangeAspect="1"/>
            </p:cNvPicPr>
            <p:nvPr/>
          </p:nvPicPr>
          <p:blipFill>
            <a:blip r:embed="rId2"/>
            <a:stretch>
              <a:fillRect/>
            </a:stretch>
          </p:blipFill>
          <p:spPr>
            <a:xfrm>
              <a:off x="5424400" y="2712226"/>
              <a:ext cx="958942" cy="701486"/>
            </a:xfrm>
            <a:prstGeom prst="rect">
              <a:avLst/>
            </a:prstGeom>
          </p:spPr>
        </p:pic>
        <p:pic>
          <p:nvPicPr>
            <p:cNvPr id="6" name="Picture 5"/>
            <p:cNvPicPr>
              <a:picLocks noChangeAspect="1"/>
            </p:cNvPicPr>
            <p:nvPr/>
          </p:nvPicPr>
          <p:blipFill>
            <a:blip r:embed="rId2"/>
            <a:stretch>
              <a:fillRect/>
            </a:stretch>
          </p:blipFill>
          <p:spPr>
            <a:xfrm>
              <a:off x="3050000" y="2543991"/>
              <a:ext cx="1100770" cy="504009"/>
            </a:xfrm>
            <a:prstGeom prst="rect">
              <a:avLst/>
            </a:prstGeom>
          </p:spPr>
        </p:pic>
        <p:pic>
          <p:nvPicPr>
            <p:cNvPr id="7" name="Picture 6"/>
            <p:cNvPicPr>
              <a:picLocks noChangeAspect="1"/>
            </p:cNvPicPr>
            <p:nvPr/>
          </p:nvPicPr>
          <p:blipFill>
            <a:blip r:embed="rId2"/>
            <a:stretch>
              <a:fillRect/>
            </a:stretch>
          </p:blipFill>
          <p:spPr>
            <a:xfrm>
              <a:off x="4213573" y="4646488"/>
              <a:ext cx="1210826" cy="853515"/>
            </a:xfrm>
            <a:prstGeom prst="rect">
              <a:avLst/>
            </a:prstGeom>
          </p:spPr>
        </p:pic>
        <p:pic>
          <p:nvPicPr>
            <p:cNvPr id="16" name="Picture 15"/>
            <p:cNvPicPr>
              <a:picLocks noChangeAspect="1"/>
            </p:cNvPicPr>
            <p:nvPr/>
          </p:nvPicPr>
          <p:blipFill>
            <a:blip r:embed="rId2"/>
            <a:stretch>
              <a:fillRect/>
            </a:stretch>
          </p:blipFill>
          <p:spPr>
            <a:xfrm>
              <a:off x="3258485" y="2991370"/>
              <a:ext cx="683800" cy="504009"/>
            </a:xfrm>
            <a:prstGeom prst="rect">
              <a:avLst/>
            </a:prstGeom>
          </p:spPr>
        </p:pic>
      </p:grpSp>
      <p:sp>
        <p:nvSpPr>
          <p:cNvPr id="3" name="TextBox 2">
            <a:hlinkClick r:id="rId4" action="ppaction://hlinkfile"/>
          </p:cNvPr>
          <p:cNvSpPr txBox="1"/>
          <p:nvPr/>
        </p:nvSpPr>
        <p:spPr>
          <a:xfrm>
            <a:off x="3276601" y="88374"/>
            <a:ext cx="5512049" cy="461665"/>
          </a:xfrm>
          <a:prstGeom prst="rect">
            <a:avLst/>
          </a:prstGeom>
          <a:noFill/>
        </p:spPr>
        <p:txBody>
          <a:bodyPr wrap="square" rtlCol="0">
            <a:spAutoFit/>
          </a:bodyPr>
          <a:lstStyle/>
          <a:p>
            <a:pPr algn="ctr"/>
            <a:r>
              <a:rPr lang="en-US" sz="2400"/>
              <a:t>Trắc nghiệm J. Holland</a:t>
            </a:r>
          </a:p>
        </p:txBody>
      </p:sp>
      <p:sp>
        <p:nvSpPr>
          <p:cNvPr id="13" name="TextBox 12"/>
          <p:cNvSpPr txBox="1"/>
          <p:nvPr/>
        </p:nvSpPr>
        <p:spPr>
          <a:xfrm>
            <a:off x="1881642" y="5791200"/>
            <a:ext cx="1676400" cy="830997"/>
          </a:xfrm>
          <a:prstGeom prst="rect">
            <a:avLst/>
          </a:prstGeom>
          <a:noFill/>
        </p:spPr>
        <p:txBody>
          <a:bodyPr wrap="square" rtlCol="0">
            <a:spAutoFit/>
          </a:bodyPr>
          <a:lstStyle/>
          <a:p>
            <a:pPr algn="ctr"/>
            <a:r>
              <a:rPr lang="en-US" sz="2400"/>
              <a:t>Thông tư 22/2021</a:t>
            </a:r>
          </a:p>
        </p:txBody>
      </p:sp>
      <p:sp>
        <p:nvSpPr>
          <p:cNvPr id="14" name="TextBox 13">
            <a:hlinkClick r:id="rId5" action="ppaction://hlinkfile"/>
          </p:cNvPr>
          <p:cNvSpPr txBox="1"/>
          <p:nvPr/>
        </p:nvSpPr>
        <p:spPr>
          <a:xfrm>
            <a:off x="8059742" y="5791199"/>
            <a:ext cx="2608258" cy="830997"/>
          </a:xfrm>
          <a:prstGeom prst="rect">
            <a:avLst/>
          </a:prstGeom>
          <a:noFill/>
        </p:spPr>
        <p:txBody>
          <a:bodyPr wrap="square" rtlCol="0">
            <a:spAutoFit/>
          </a:bodyPr>
          <a:lstStyle/>
          <a:p>
            <a:pPr algn="ctr"/>
            <a:r>
              <a:rPr lang="en-US" sz="2400"/>
              <a:t>Sách tra cứu nghề (ILO)</a:t>
            </a:r>
          </a:p>
        </p:txBody>
      </p:sp>
      <p:sp>
        <p:nvSpPr>
          <p:cNvPr id="17" name="TextBox 16"/>
          <p:cNvSpPr txBox="1"/>
          <p:nvPr/>
        </p:nvSpPr>
        <p:spPr>
          <a:xfrm>
            <a:off x="4484823" y="2546428"/>
            <a:ext cx="1338433" cy="830997"/>
          </a:xfrm>
          <a:prstGeom prst="rect">
            <a:avLst/>
          </a:prstGeom>
          <a:noFill/>
        </p:spPr>
        <p:txBody>
          <a:bodyPr wrap="square" rtlCol="0">
            <a:spAutoFit/>
          </a:bodyPr>
          <a:lstStyle/>
          <a:p>
            <a:r>
              <a:rPr lang="en-US" sz="2400">
                <a:solidFill>
                  <a:srgbClr val="FFFF00"/>
                </a:solidFill>
              </a:rPr>
              <a:t>Không ích lợi</a:t>
            </a:r>
          </a:p>
        </p:txBody>
      </p:sp>
      <p:sp>
        <p:nvSpPr>
          <p:cNvPr id="18" name="TextBox 17"/>
          <p:cNvSpPr txBox="1"/>
          <p:nvPr/>
        </p:nvSpPr>
        <p:spPr>
          <a:xfrm>
            <a:off x="6394858" y="2506306"/>
            <a:ext cx="1426511" cy="830997"/>
          </a:xfrm>
          <a:prstGeom prst="rect">
            <a:avLst/>
          </a:prstGeom>
          <a:noFill/>
        </p:spPr>
        <p:txBody>
          <a:bodyPr wrap="square" rtlCol="0">
            <a:spAutoFit/>
          </a:bodyPr>
          <a:lstStyle/>
          <a:p>
            <a:pPr algn="ctr"/>
            <a:r>
              <a:rPr lang="en-US" sz="2400" spc="-100">
                <a:solidFill>
                  <a:srgbClr val="FFFF00"/>
                </a:solidFill>
              </a:rPr>
              <a:t>Không đáp ứng</a:t>
            </a:r>
          </a:p>
        </p:txBody>
      </p:sp>
      <p:sp>
        <p:nvSpPr>
          <p:cNvPr id="19" name="TextBox 18"/>
          <p:cNvSpPr txBox="1"/>
          <p:nvPr/>
        </p:nvSpPr>
        <p:spPr>
          <a:xfrm>
            <a:off x="5435185" y="4432266"/>
            <a:ext cx="1274914" cy="1054135"/>
          </a:xfrm>
          <a:prstGeom prst="rect">
            <a:avLst/>
          </a:prstGeom>
          <a:noFill/>
        </p:spPr>
        <p:txBody>
          <a:bodyPr wrap="square" rtlCol="0">
            <a:spAutoFit/>
          </a:bodyPr>
          <a:lstStyle/>
          <a:p>
            <a:pPr algn="ctr">
              <a:lnSpc>
                <a:spcPts val="2500"/>
              </a:lnSpc>
            </a:pPr>
            <a:r>
              <a:rPr lang="en-US" sz="2400">
                <a:solidFill>
                  <a:srgbClr val="FFFF00"/>
                </a:solidFill>
              </a:rPr>
              <a:t>Không đam mê</a:t>
            </a:r>
          </a:p>
        </p:txBody>
      </p:sp>
    </p:spTree>
    <p:extLst>
      <p:ext uri="{BB962C8B-B14F-4D97-AF65-F5344CB8AC3E}">
        <p14:creationId xmlns:p14="http://schemas.microsoft.com/office/powerpoint/2010/main" val="5383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DF7F91-0D77-4DB8-9694-2A6554923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Tree>
    <p:extLst>
      <p:ext uri="{BB962C8B-B14F-4D97-AF65-F5344CB8AC3E}">
        <p14:creationId xmlns:p14="http://schemas.microsoft.com/office/powerpoint/2010/main" val="922341834"/>
      </p:ext>
    </p:extLst>
  </p:cSld>
  <p:clrMapOvr>
    <a:masterClrMapping/>
  </p:clrMapOvr>
</p:sld>
</file>

<file path=ppt/theme/theme1.xml><?xml version="1.0" encoding="utf-8"?>
<a:theme xmlns:a="http://schemas.openxmlformats.org/drawingml/2006/main" name="cdb2004146l">
  <a:themeElements>
    <a:clrScheme name="cdb2004146l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cdb2004146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46l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cdb2004146l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cdb2004146l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47784</TotalTime>
  <Words>436</Words>
  <Application>Microsoft Office PowerPoint</Application>
  <PresentationFormat>Widescreen</PresentationFormat>
  <Paragraphs>34</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Verdana</vt:lpstr>
      <vt:lpstr>Wingdings</vt:lpstr>
      <vt:lpstr>cdb2004146l</vt:lpstr>
      <vt:lpstr>PowerPoint Presentation</vt:lpstr>
      <vt:lpstr>GIÁO DỤC HƯỚNG NGHIỆP –  MỘT TRONG NHỮNG CON ĐƯỜNG  PHÁT TRIỂN BỀN VỮNG CHO HỌC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Diamond</dc:creator>
  <cp:lastModifiedBy>Alienware</cp:lastModifiedBy>
  <cp:revision>5015</cp:revision>
  <cp:lastPrinted>2015-07-20T03:11:32Z</cp:lastPrinted>
  <dcterms:created xsi:type="dcterms:W3CDTF">2008-06-14T05:09:21Z</dcterms:created>
  <dcterms:modified xsi:type="dcterms:W3CDTF">2023-11-29T06:26:06Z</dcterms:modified>
</cp:coreProperties>
</file>