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handoutMasterIdLst>
    <p:handoutMasterId r:id="rId35"/>
  </p:handoutMasterIdLst>
  <p:sldIdLst>
    <p:sldId id="374" r:id="rId5"/>
    <p:sldId id="257" r:id="rId6"/>
    <p:sldId id="331" r:id="rId7"/>
    <p:sldId id="371" r:id="rId8"/>
    <p:sldId id="373" r:id="rId9"/>
    <p:sldId id="353" r:id="rId10"/>
    <p:sldId id="354" r:id="rId11"/>
    <p:sldId id="355" r:id="rId12"/>
    <p:sldId id="357" r:id="rId13"/>
    <p:sldId id="352" r:id="rId14"/>
    <p:sldId id="351" r:id="rId15"/>
    <p:sldId id="350" r:id="rId16"/>
    <p:sldId id="359" r:id="rId17"/>
    <p:sldId id="361" r:id="rId18"/>
    <p:sldId id="365" r:id="rId19"/>
    <p:sldId id="362" r:id="rId20"/>
    <p:sldId id="363" r:id="rId21"/>
    <p:sldId id="327" r:id="rId22"/>
    <p:sldId id="364" r:id="rId23"/>
    <p:sldId id="328" r:id="rId24"/>
    <p:sldId id="341" r:id="rId25"/>
    <p:sldId id="329" r:id="rId26"/>
    <p:sldId id="330" r:id="rId27"/>
    <p:sldId id="366" r:id="rId28"/>
    <p:sldId id="367" r:id="rId29"/>
    <p:sldId id="369" r:id="rId30"/>
    <p:sldId id="368" r:id="rId31"/>
    <p:sldId id="370" r:id="rId32"/>
    <p:sldId id="27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99FF"/>
    <a:srgbClr val="00FFFF"/>
    <a:srgbClr val="FF0066"/>
    <a:srgbClr val="66FF66"/>
    <a:srgbClr val="E1E0DC"/>
    <a:srgbClr val="3C6CB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86432" autoAdjust="0"/>
  </p:normalViewPr>
  <p:slideViewPr>
    <p:cSldViewPr snapToGrid="0">
      <p:cViewPr>
        <p:scale>
          <a:sx n="75" d="100"/>
          <a:sy n="75" d="100"/>
        </p:scale>
        <p:origin x="1050" y="9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11/29/2023</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11/29/2023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Dr. C.C. Tan</a:t>
            </a:r>
            <a:endParaRPr lang="en-US" dirty="0"/>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Dr. C.C. Tan</a:t>
            </a:r>
            <a:endParaRPr lang="en-US" dirty="0"/>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Dr. C.C. Tan</a:t>
            </a:r>
            <a:endParaRPr lang="en-US" dirty="0"/>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Dr. C.C. Tan</a:t>
            </a:r>
            <a:endParaRPr lang="en-US" dirty="0"/>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Dr. C.C. Tan</a:t>
            </a:r>
            <a:endParaRPr lang="en-US" dirty="0"/>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79888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207414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a:t>Dr. C.C. Tan</a:t>
            </a:r>
            <a:endParaRPr lang="en-US" dirty="0"/>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a:t>Dr. C.C. Tan</a:t>
            </a:r>
            <a:endParaRPr lang="en-US" dirty="0"/>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a:t>May 21, 20XX</a:t>
            </a:r>
            <a:endParaRPr lang="en-US" cap="all" dirty="0"/>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jpeg"/><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020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63D33279-9FAC-96CF-9FF2-F1EE512B5B72}"/>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67A7CBE2-A0FA-5C6B-4639-92ABB45A4A45}"/>
              </a:ext>
            </a:extLst>
          </p:cNvPr>
          <p:cNvSpPr>
            <a:spLocks noGrp="1"/>
          </p:cNvSpPr>
          <p:nvPr>
            <p:ph type="sldNum" sz="quarter" idx="4"/>
          </p:nvPr>
        </p:nvSpPr>
        <p:spPr/>
        <p:txBody>
          <a:bodyPr/>
          <a:lstStyle/>
          <a:p>
            <a:pPr>
              <a:defRPr/>
            </a:pPr>
            <a:fld id="{8D1FC6F8-0BCD-47E9-9C64-690771D9C143}" type="slidenum">
              <a:rPr lang="en-US" smtClean="0"/>
              <a:pPr>
                <a:defRPr/>
              </a:pPr>
              <a:t>10</a:t>
            </a:fld>
            <a:endParaRPr lang="en-US" dirty="0"/>
          </a:p>
        </p:txBody>
      </p:sp>
      <p:sp>
        <p:nvSpPr>
          <p:cNvPr id="11" name="Date Placeholder 10">
            <a:extLst>
              <a:ext uri="{FF2B5EF4-FFF2-40B4-BE49-F238E27FC236}">
                <a16:creationId xmlns:a16="http://schemas.microsoft.com/office/drawing/2014/main" id="{F2B494C2-E776-F2C7-9B9C-43484D92752D}"/>
              </a:ext>
            </a:extLst>
          </p:cNvPr>
          <p:cNvSpPr>
            <a:spLocks noGrp="1"/>
          </p:cNvSpPr>
          <p:nvPr>
            <p:ph type="dt" sz="half" idx="2"/>
          </p:nvPr>
        </p:nvSpPr>
        <p:spPr/>
        <p:txBody>
          <a:bodyPr/>
          <a:lstStyle/>
          <a:p>
            <a:pPr>
              <a:defRPr/>
            </a:pPr>
            <a:r>
              <a:rPr lang="en-US" cap="all"/>
              <a:t>May 21, 20XX</a:t>
            </a:r>
            <a:endParaRPr lang="en-US" cap="all" dirty="0"/>
          </a:p>
        </p:txBody>
      </p:sp>
      <p:grpSp>
        <p:nvGrpSpPr>
          <p:cNvPr id="2" name="Group 1">
            <a:extLst>
              <a:ext uri="{FF2B5EF4-FFF2-40B4-BE49-F238E27FC236}">
                <a16:creationId xmlns:a16="http://schemas.microsoft.com/office/drawing/2014/main" id="{DA0097F8-1DA5-90FF-5721-B6BECC7A1F7B}"/>
              </a:ext>
            </a:extLst>
          </p:cNvPr>
          <p:cNvGrpSpPr/>
          <p:nvPr/>
        </p:nvGrpSpPr>
        <p:grpSpPr>
          <a:xfrm>
            <a:off x="553622" y="151097"/>
            <a:ext cx="10705375" cy="6181374"/>
            <a:chOff x="553622" y="151097"/>
            <a:chExt cx="10705375" cy="6181374"/>
          </a:xfrm>
        </p:grpSpPr>
        <p:pic>
          <p:nvPicPr>
            <p:cNvPr id="13" name="Picture 12">
              <a:extLst>
                <a:ext uri="{FF2B5EF4-FFF2-40B4-BE49-F238E27FC236}">
                  <a16:creationId xmlns:a16="http://schemas.microsoft.com/office/drawing/2014/main" id="{D782BC13-E3B1-34B7-BEE1-0A3076A8854C}"/>
                </a:ext>
              </a:extLst>
            </p:cNvPr>
            <p:cNvPicPr>
              <a:picLocks noChangeAspect="1"/>
            </p:cNvPicPr>
            <p:nvPr/>
          </p:nvPicPr>
          <p:blipFill>
            <a:blip r:embed="rId2"/>
            <a:stretch>
              <a:fillRect/>
            </a:stretch>
          </p:blipFill>
          <p:spPr>
            <a:xfrm>
              <a:off x="933002" y="525528"/>
              <a:ext cx="10325995" cy="5806943"/>
            </a:xfrm>
            <a:prstGeom prst="rect">
              <a:avLst/>
            </a:prstGeom>
          </p:spPr>
        </p:pic>
        <p:sp>
          <p:nvSpPr>
            <p:cNvPr id="14" name="TextBox 13">
              <a:extLst>
                <a:ext uri="{FF2B5EF4-FFF2-40B4-BE49-F238E27FC236}">
                  <a16:creationId xmlns:a16="http://schemas.microsoft.com/office/drawing/2014/main" id="{F9BFC3DA-BF6C-3181-FCFC-68D0D345D529}"/>
                </a:ext>
              </a:extLst>
            </p:cNvPr>
            <p:cNvSpPr txBox="1"/>
            <p:nvPr/>
          </p:nvSpPr>
          <p:spPr>
            <a:xfrm>
              <a:off x="844062" y="151097"/>
              <a:ext cx="4070345"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Bibliometric Map: Source: Own Research</a:t>
              </a:r>
            </a:p>
          </p:txBody>
        </p:sp>
        <p:sp>
          <p:nvSpPr>
            <p:cNvPr id="15" name="TextBox 14">
              <a:extLst>
                <a:ext uri="{FF2B5EF4-FFF2-40B4-BE49-F238E27FC236}">
                  <a16:creationId xmlns:a16="http://schemas.microsoft.com/office/drawing/2014/main" id="{791668CA-9A8B-A24D-0B1D-8705757FAA44}"/>
                </a:ext>
              </a:extLst>
            </p:cNvPr>
            <p:cNvSpPr txBox="1"/>
            <p:nvPr/>
          </p:nvSpPr>
          <p:spPr>
            <a:xfrm rot="16200000">
              <a:off x="-1800260" y="2791322"/>
              <a:ext cx="5077096"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Career Orientation, Career Anchors, Career Decision</a:t>
              </a:r>
            </a:p>
          </p:txBody>
        </p:sp>
      </p:grpSp>
    </p:spTree>
    <p:extLst>
      <p:ext uri="{BB962C8B-B14F-4D97-AF65-F5344CB8AC3E}">
        <p14:creationId xmlns:p14="http://schemas.microsoft.com/office/powerpoint/2010/main" val="2115092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04B839E-233C-8206-E275-B3B2B0FFB4BD}"/>
              </a:ext>
            </a:extLst>
          </p:cNvPr>
          <p:cNvSpPr>
            <a:spLocks noGrp="1"/>
          </p:cNvSpPr>
          <p:nvPr>
            <p:ph type="ftr" sz="quarter" idx="3"/>
          </p:nvPr>
        </p:nvSpPr>
        <p:spPr/>
        <p:txBody>
          <a:bodyPr/>
          <a:lstStyle/>
          <a:p>
            <a:r>
              <a:rPr lang="en-US"/>
              <a:t>Dr. C.C. Tan</a:t>
            </a:r>
            <a:endParaRPr lang="en-US" dirty="0"/>
          </a:p>
        </p:txBody>
      </p:sp>
      <p:sp>
        <p:nvSpPr>
          <p:cNvPr id="12" name="Slide Number Placeholder 11">
            <a:extLst>
              <a:ext uri="{FF2B5EF4-FFF2-40B4-BE49-F238E27FC236}">
                <a16:creationId xmlns:a16="http://schemas.microsoft.com/office/drawing/2014/main" id="{7FECAFF8-08B1-276E-7625-021F9389FD8A}"/>
              </a:ext>
            </a:extLst>
          </p:cNvPr>
          <p:cNvSpPr>
            <a:spLocks noGrp="1"/>
          </p:cNvSpPr>
          <p:nvPr>
            <p:ph type="sldNum" sz="quarter" idx="4"/>
          </p:nvPr>
        </p:nvSpPr>
        <p:spPr/>
        <p:txBody>
          <a:bodyPr/>
          <a:lstStyle/>
          <a:p>
            <a:pPr>
              <a:defRPr/>
            </a:pPr>
            <a:fld id="{8D1FC6F8-0BCD-47E9-9C64-690771D9C143}" type="slidenum">
              <a:rPr lang="en-US" smtClean="0"/>
              <a:pPr>
                <a:defRPr/>
              </a:pPr>
              <a:t>11</a:t>
            </a:fld>
            <a:endParaRPr lang="en-US" dirty="0"/>
          </a:p>
        </p:txBody>
      </p:sp>
      <p:sp>
        <p:nvSpPr>
          <p:cNvPr id="13" name="Date Placeholder 12">
            <a:extLst>
              <a:ext uri="{FF2B5EF4-FFF2-40B4-BE49-F238E27FC236}">
                <a16:creationId xmlns:a16="http://schemas.microsoft.com/office/drawing/2014/main" id="{89453677-DDAC-2B51-9D72-130ED009DF3C}"/>
              </a:ext>
            </a:extLst>
          </p:cNvPr>
          <p:cNvSpPr>
            <a:spLocks noGrp="1"/>
          </p:cNvSpPr>
          <p:nvPr>
            <p:ph type="dt" sz="half" idx="2"/>
          </p:nvPr>
        </p:nvSpPr>
        <p:spPr/>
        <p:txBody>
          <a:bodyPr/>
          <a:lstStyle/>
          <a:p>
            <a:pPr>
              <a:defRPr/>
            </a:pPr>
            <a:r>
              <a:rPr lang="en-US" cap="all"/>
              <a:t>May 21, 20XX</a:t>
            </a:r>
            <a:endParaRPr lang="en-US" cap="all" dirty="0"/>
          </a:p>
        </p:txBody>
      </p:sp>
      <p:grpSp>
        <p:nvGrpSpPr>
          <p:cNvPr id="4" name="Group 3">
            <a:extLst>
              <a:ext uri="{FF2B5EF4-FFF2-40B4-BE49-F238E27FC236}">
                <a16:creationId xmlns:a16="http://schemas.microsoft.com/office/drawing/2014/main" id="{B0240C01-A159-B3BF-63F9-69F1EA3E1EDA}"/>
              </a:ext>
            </a:extLst>
          </p:cNvPr>
          <p:cNvGrpSpPr/>
          <p:nvPr/>
        </p:nvGrpSpPr>
        <p:grpSpPr>
          <a:xfrm>
            <a:off x="751326" y="522235"/>
            <a:ext cx="9921683" cy="6124675"/>
            <a:chOff x="751326" y="522235"/>
            <a:chExt cx="9921683" cy="6124675"/>
          </a:xfrm>
        </p:grpSpPr>
        <p:pic>
          <p:nvPicPr>
            <p:cNvPr id="20" name="Picture 19">
              <a:extLst>
                <a:ext uri="{FF2B5EF4-FFF2-40B4-BE49-F238E27FC236}">
                  <a16:creationId xmlns:a16="http://schemas.microsoft.com/office/drawing/2014/main" id="{F4A89185-5308-09AD-60B9-E4371E7E2E2C}"/>
                </a:ext>
              </a:extLst>
            </p:cNvPr>
            <p:cNvPicPr>
              <a:picLocks noChangeAspect="1"/>
            </p:cNvPicPr>
            <p:nvPr/>
          </p:nvPicPr>
          <p:blipFill>
            <a:blip r:embed="rId2"/>
            <a:stretch>
              <a:fillRect/>
            </a:stretch>
          </p:blipFill>
          <p:spPr>
            <a:xfrm>
              <a:off x="1059103" y="522235"/>
              <a:ext cx="9244573" cy="5813530"/>
            </a:xfrm>
            <a:prstGeom prst="rect">
              <a:avLst/>
            </a:prstGeom>
          </p:spPr>
        </p:pic>
        <p:sp>
          <p:nvSpPr>
            <p:cNvPr id="21" name="TextBox 20">
              <a:extLst>
                <a:ext uri="{FF2B5EF4-FFF2-40B4-BE49-F238E27FC236}">
                  <a16:creationId xmlns:a16="http://schemas.microsoft.com/office/drawing/2014/main" id="{85E407F2-5E6D-E018-1FFC-C8DD284CC5F5}"/>
                </a:ext>
              </a:extLst>
            </p:cNvPr>
            <p:cNvSpPr txBox="1"/>
            <p:nvPr/>
          </p:nvSpPr>
          <p:spPr>
            <a:xfrm>
              <a:off x="6417997" y="6277578"/>
              <a:ext cx="4070345"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Bibliometric Map: Source: Own Research</a:t>
              </a:r>
            </a:p>
          </p:txBody>
        </p:sp>
        <p:sp>
          <p:nvSpPr>
            <p:cNvPr id="22" name="TextBox 21">
              <a:extLst>
                <a:ext uri="{FF2B5EF4-FFF2-40B4-BE49-F238E27FC236}">
                  <a16:creationId xmlns:a16="http://schemas.microsoft.com/office/drawing/2014/main" id="{5FA9EDD7-CF0D-4931-2390-838E3C1E078F}"/>
                </a:ext>
              </a:extLst>
            </p:cNvPr>
            <p:cNvSpPr txBox="1"/>
            <p:nvPr/>
          </p:nvSpPr>
          <p:spPr>
            <a:xfrm rot="16200000">
              <a:off x="9533594" y="5322829"/>
              <a:ext cx="1909497"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Career Orientation</a:t>
              </a:r>
            </a:p>
          </p:txBody>
        </p:sp>
        <p:sp>
          <p:nvSpPr>
            <p:cNvPr id="3" name="TextBox 2">
              <a:extLst>
                <a:ext uri="{FF2B5EF4-FFF2-40B4-BE49-F238E27FC236}">
                  <a16:creationId xmlns:a16="http://schemas.microsoft.com/office/drawing/2014/main" id="{CC8B1678-C7CB-9237-0410-EF1A2CA028D3}"/>
                </a:ext>
              </a:extLst>
            </p:cNvPr>
            <p:cNvSpPr txBox="1"/>
            <p:nvPr/>
          </p:nvSpPr>
          <p:spPr>
            <a:xfrm rot="16200000">
              <a:off x="-1084598" y="4285569"/>
              <a:ext cx="3979626" cy="307777"/>
            </a:xfrm>
            <a:prstGeom prst="rect">
              <a:avLst/>
            </a:prstGeom>
            <a:noFill/>
          </p:spPr>
          <p:txBody>
            <a:bodyPr wrap="square">
              <a:spAutoFit/>
            </a:bodyPr>
            <a:lstStyle/>
            <a:p>
              <a:r>
                <a:rPr lang="en-US" altLang="zh-CN" sz="1400" b="0" dirty="0">
                  <a:solidFill>
                    <a:srgbClr val="FF99FF"/>
                  </a:solidFill>
                  <a:effectLst/>
                  <a:latin typeface="Times New Roman" panose="02020603050405020304" pitchFamily="18" charset="0"/>
                  <a:cs typeface="Times New Roman" panose="02020603050405020304" pitchFamily="18" charset="0"/>
                </a:rPr>
                <a:t>Research Repertoire Structure of Career Orientation</a:t>
              </a:r>
              <a:endParaRPr lang="en-US" sz="1400" dirty="0">
                <a:solidFill>
                  <a:srgbClr val="FF99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22394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ADCB21A-D9E1-58B1-C87D-E333E879FD13}"/>
              </a:ext>
            </a:extLst>
          </p:cNvPr>
          <p:cNvSpPr>
            <a:spLocks noGrp="1"/>
          </p:cNvSpPr>
          <p:nvPr>
            <p:ph type="ftr" sz="quarter" idx="3"/>
          </p:nvPr>
        </p:nvSpPr>
        <p:spPr/>
        <p:txBody>
          <a:bodyPr/>
          <a:lstStyle/>
          <a:p>
            <a:r>
              <a:rPr lang="en-US"/>
              <a:t>Dr. C.C. Tan</a:t>
            </a:r>
            <a:endParaRPr lang="en-US" dirty="0"/>
          </a:p>
        </p:txBody>
      </p:sp>
      <p:sp>
        <p:nvSpPr>
          <p:cNvPr id="8" name="Slide Number Placeholder 7">
            <a:extLst>
              <a:ext uri="{FF2B5EF4-FFF2-40B4-BE49-F238E27FC236}">
                <a16:creationId xmlns:a16="http://schemas.microsoft.com/office/drawing/2014/main" id="{4B732761-C904-4CCB-9303-2ECB2439315C}"/>
              </a:ext>
            </a:extLst>
          </p:cNvPr>
          <p:cNvSpPr>
            <a:spLocks noGrp="1"/>
          </p:cNvSpPr>
          <p:nvPr>
            <p:ph type="sldNum" sz="quarter" idx="4"/>
          </p:nvPr>
        </p:nvSpPr>
        <p:spPr/>
        <p:txBody>
          <a:bodyPr/>
          <a:lstStyle/>
          <a:p>
            <a:pPr>
              <a:defRPr/>
            </a:pPr>
            <a:fld id="{8D1FC6F8-0BCD-47E9-9C64-690771D9C143}" type="slidenum">
              <a:rPr lang="en-US" smtClean="0"/>
              <a:pPr>
                <a:defRPr/>
              </a:pPr>
              <a:t>12</a:t>
            </a:fld>
            <a:endParaRPr lang="en-US" dirty="0"/>
          </a:p>
        </p:txBody>
      </p:sp>
      <p:sp>
        <p:nvSpPr>
          <p:cNvPr id="9" name="Date Placeholder 8">
            <a:extLst>
              <a:ext uri="{FF2B5EF4-FFF2-40B4-BE49-F238E27FC236}">
                <a16:creationId xmlns:a16="http://schemas.microsoft.com/office/drawing/2014/main" id="{EACC95B8-BE87-526E-D6C0-367E2CA487FA}"/>
              </a:ext>
            </a:extLst>
          </p:cNvPr>
          <p:cNvSpPr>
            <a:spLocks noGrp="1"/>
          </p:cNvSpPr>
          <p:nvPr>
            <p:ph type="dt" sz="half" idx="2"/>
          </p:nvPr>
        </p:nvSpPr>
        <p:spPr/>
        <p:txBody>
          <a:bodyPr/>
          <a:lstStyle/>
          <a:p>
            <a:pPr>
              <a:defRPr/>
            </a:pPr>
            <a:r>
              <a:rPr lang="en-US" cap="all"/>
              <a:t>May 21, 20XX</a:t>
            </a:r>
            <a:endParaRPr lang="en-US" cap="all" dirty="0"/>
          </a:p>
        </p:txBody>
      </p:sp>
      <p:sp>
        <p:nvSpPr>
          <p:cNvPr id="11" name="TextBox 10">
            <a:extLst>
              <a:ext uri="{FF2B5EF4-FFF2-40B4-BE49-F238E27FC236}">
                <a16:creationId xmlns:a16="http://schemas.microsoft.com/office/drawing/2014/main" id="{B0166F30-815E-6674-3A00-93C49C40EA62}"/>
              </a:ext>
            </a:extLst>
          </p:cNvPr>
          <p:cNvSpPr txBox="1"/>
          <p:nvPr/>
        </p:nvSpPr>
        <p:spPr>
          <a:xfrm>
            <a:off x="1278294" y="1516823"/>
            <a:ext cx="9031314" cy="1323439"/>
          </a:xfrm>
          <a:prstGeom prst="rect">
            <a:avLst/>
          </a:prstGeom>
          <a:noFill/>
        </p:spPr>
        <p:txBody>
          <a:bodyPr wrap="square">
            <a:spAutoFit/>
          </a:bodyPr>
          <a:lstStyle/>
          <a:p>
            <a:pPr algn="ctr"/>
            <a:r>
              <a:rPr lang="en-US" altLang="zh-CN" sz="4000" b="0" i="0" dirty="0">
                <a:solidFill>
                  <a:srgbClr val="00FFFF"/>
                </a:solidFill>
                <a:effectLst/>
                <a:latin typeface="Times New Roman" panose="02020603050405020304" pitchFamily="18" charset="0"/>
                <a:cs typeface="Times New Roman" panose="02020603050405020304" pitchFamily="18" charset="0"/>
              </a:rPr>
              <a:t>Research Repertoire Structure </a:t>
            </a:r>
            <a:r>
              <a:rPr lang="en-US" altLang="zh-CN" sz="4000" b="0" i="0" dirty="0">
                <a:solidFill>
                  <a:schemeClr val="bg1"/>
                </a:solidFill>
                <a:effectLst/>
                <a:latin typeface="Times New Roman" panose="02020603050405020304" pitchFamily="18" charset="0"/>
                <a:cs typeface="Times New Roman" panose="02020603050405020304" pitchFamily="18" charset="0"/>
              </a:rPr>
              <a:t>of</a:t>
            </a:r>
            <a:r>
              <a:rPr lang="en-US" altLang="zh-CN" sz="4000" b="0" i="0" dirty="0">
                <a:solidFill>
                  <a:srgbClr val="00FFFF"/>
                </a:solidFill>
                <a:effectLst/>
                <a:latin typeface="Times New Roman" panose="02020603050405020304" pitchFamily="18" charset="0"/>
                <a:cs typeface="Times New Roman" panose="02020603050405020304" pitchFamily="18" charset="0"/>
              </a:rPr>
              <a:t> </a:t>
            </a:r>
            <a:r>
              <a:rPr lang="en-US" altLang="zh-CN" sz="4000" b="0" i="0" dirty="0">
                <a:solidFill>
                  <a:srgbClr val="FFFF00"/>
                </a:solidFill>
                <a:effectLst/>
                <a:latin typeface="Times New Roman" panose="02020603050405020304" pitchFamily="18" charset="0"/>
                <a:cs typeface="Times New Roman" panose="02020603050405020304" pitchFamily="18" charset="0"/>
              </a:rPr>
              <a:t>Career Orientation</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252B834-AF66-B863-57C6-49D3A49B9E0C}"/>
              </a:ext>
            </a:extLst>
          </p:cNvPr>
          <p:cNvSpPr/>
          <p:nvPr/>
        </p:nvSpPr>
        <p:spPr>
          <a:xfrm>
            <a:off x="1979525" y="2900622"/>
            <a:ext cx="2202873" cy="685852"/>
          </a:xfrm>
          <a:prstGeom prst="rect">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66FF66"/>
                </a:solidFill>
                <a:latin typeface="Times New Roman" panose="02020603050405020304" pitchFamily="18" charset="0"/>
                <a:cs typeface="Times New Roman" panose="02020603050405020304" pitchFamily="18" charset="0"/>
              </a:rPr>
              <a:t>Antecedents</a:t>
            </a:r>
          </a:p>
        </p:txBody>
      </p:sp>
      <p:sp>
        <p:nvSpPr>
          <p:cNvPr id="13" name="Rectangle 12">
            <a:extLst>
              <a:ext uri="{FF2B5EF4-FFF2-40B4-BE49-F238E27FC236}">
                <a16:creationId xmlns:a16="http://schemas.microsoft.com/office/drawing/2014/main" id="{89626489-366F-C06C-FB5B-CD823CC78172}"/>
              </a:ext>
            </a:extLst>
          </p:cNvPr>
          <p:cNvSpPr/>
          <p:nvPr/>
        </p:nvSpPr>
        <p:spPr>
          <a:xfrm>
            <a:off x="4976066" y="2900622"/>
            <a:ext cx="2202873" cy="685852"/>
          </a:xfrm>
          <a:prstGeom prst="rect">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Career Orientation</a:t>
            </a:r>
          </a:p>
        </p:txBody>
      </p:sp>
      <p:sp>
        <p:nvSpPr>
          <p:cNvPr id="14" name="Rectangle 13">
            <a:extLst>
              <a:ext uri="{FF2B5EF4-FFF2-40B4-BE49-F238E27FC236}">
                <a16:creationId xmlns:a16="http://schemas.microsoft.com/office/drawing/2014/main" id="{58DBBE1E-2115-9C64-EC56-43EA0D598FB4}"/>
              </a:ext>
            </a:extLst>
          </p:cNvPr>
          <p:cNvSpPr/>
          <p:nvPr/>
        </p:nvSpPr>
        <p:spPr>
          <a:xfrm>
            <a:off x="7972607" y="2873984"/>
            <a:ext cx="2202873" cy="685852"/>
          </a:xfrm>
          <a:prstGeom prst="rect">
            <a:avLst/>
          </a:prstGeom>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FFFF"/>
                </a:solidFill>
                <a:latin typeface="Times New Roman" panose="02020603050405020304" pitchFamily="18" charset="0"/>
                <a:cs typeface="Times New Roman" panose="02020603050405020304" pitchFamily="18" charset="0"/>
              </a:rPr>
              <a:t>Behaviors and Outcomes</a:t>
            </a:r>
          </a:p>
        </p:txBody>
      </p:sp>
      <p:sp>
        <p:nvSpPr>
          <p:cNvPr id="15" name="Arrow: Right 14">
            <a:extLst>
              <a:ext uri="{FF2B5EF4-FFF2-40B4-BE49-F238E27FC236}">
                <a16:creationId xmlns:a16="http://schemas.microsoft.com/office/drawing/2014/main" id="{A0348D22-564D-93F2-987B-FE352B700B85}"/>
              </a:ext>
            </a:extLst>
          </p:cNvPr>
          <p:cNvSpPr/>
          <p:nvPr/>
        </p:nvSpPr>
        <p:spPr>
          <a:xfrm>
            <a:off x="4258598" y="3018986"/>
            <a:ext cx="641268" cy="461665"/>
          </a:xfrm>
          <a:prstGeom prst="rightArrow">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Arrow: Right 15">
            <a:extLst>
              <a:ext uri="{FF2B5EF4-FFF2-40B4-BE49-F238E27FC236}">
                <a16:creationId xmlns:a16="http://schemas.microsoft.com/office/drawing/2014/main" id="{6B6D26A0-2C3B-4B1A-E68B-0D8779D7E212}"/>
              </a:ext>
            </a:extLst>
          </p:cNvPr>
          <p:cNvSpPr/>
          <p:nvPr/>
        </p:nvSpPr>
        <p:spPr>
          <a:xfrm>
            <a:off x="7244749" y="3018986"/>
            <a:ext cx="641268" cy="461665"/>
          </a:xfrm>
          <a:prstGeom prst="rightArrow">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325095C-F294-739C-E560-085F924A2B67}"/>
              </a:ext>
            </a:extLst>
          </p:cNvPr>
          <p:cNvSpPr txBox="1"/>
          <p:nvPr/>
        </p:nvSpPr>
        <p:spPr>
          <a:xfrm>
            <a:off x="712293" y="3523311"/>
            <a:ext cx="527862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Demographic (education, gender, age) </a:t>
            </a:r>
          </a:p>
          <a:p>
            <a:pPr marL="285750" indent="-285750">
              <a:buFont typeface="Arial" panose="020B0604020202020204" pitchFamily="34" charset="0"/>
              <a:buChar char="•"/>
            </a:pPr>
            <a:r>
              <a:rPr lang="en-US" i="1" dirty="0">
                <a:solidFill>
                  <a:srgbClr val="FF99FF"/>
                </a:solidFill>
                <a:latin typeface="Times New Roman" panose="02020603050405020304" pitchFamily="18" charset="0"/>
                <a:cs typeface="Times New Roman" panose="02020603050405020304" pitchFamily="18" charset="0"/>
              </a:rPr>
              <a:t>Self Awareness and SWOT (Like Strengths-based Market Competition)</a:t>
            </a:r>
          </a:p>
          <a:p>
            <a:pPr marL="285750" indent="-285750">
              <a:buFont typeface="Arial" panose="020B0604020202020204" pitchFamily="34" charset="0"/>
              <a:buChar char="•"/>
            </a:pPr>
            <a:r>
              <a:rPr lang="en-US" i="1" dirty="0">
                <a:solidFill>
                  <a:srgbClr val="00FF00"/>
                </a:solidFill>
                <a:latin typeface="Times New Roman" panose="02020603050405020304" pitchFamily="18" charset="0"/>
                <a:cs typeface="Times New Roman" panose="02020603050405020304" pitchFamily="18" charset="0"/>
              </a:rPr>
              <a:t>Cultivate Your Interest and Capability</a:t>
            </a:r>
          </a:p>
          <a:p>
            <a:pPr marL="285750" indent="-285750">
              <a:buFont typeface="Arial" panose="020B0604020202020204" pitchFamily="34" charset="0"/>
              <a:buChar char="•"/>
            </a:pPr>
            <a:r>
              <a:rPr lang="en-US" i="1" dirty="0">
                <a:solidFill>
                  <a:srgbClr val="FFFF00"/>
                </a:solidFill>
                <a:latin typeface="Times New Roman" panose="02020603050405020304" pitchFamily="18" charset="0"/>
                <a:cs typeface="Times New Roman" panose="02020603050405020304" pitchFamily="18" charset="0"/>
              </a:rPr>
              <a:t>Sense-making of constantly changing work agenda for meaning and cohesiveness in work changes</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Dispositional – Proactivity, Personality</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Self-efficacy</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Contextual – e.g., COVID-19, </a:t>
            </a:r>
            <a:r>
              <a:rPr lang="en-US" i="1" dirty="0">
                <a:solidFill>
                  <a:srgbClr val="00FFFF"/>
                </a:solidFill>
                <a:latin typeface="Times New Roman" panose="02020603050405020304" pitchFamily="18" charset="0"/>
                <a:cs typeface="Times New Roman" panose="02020603050405020304" pitchFamily="18" charset="0"/>
              </a:rPr>
              <a:t>I4/I5</a:t>
            </a:r>
            <a:r>
              <a:rPr lang="en-US" dirty="0">
                <a:solidFill>
                  <a:schemeClr val="bg1"/>
                </a:solidFill>
                <a:latin typeface="Times New Roman" panose="02020603050405020304" pitchFamily="18" charset="0"/>
                <a:cs typeface="Times New Roman" panose="02020603050405020304" pitchFamily="18" charset="0"/>
              </a:rPr>
              <a:t>, Macroeconomic events, work/family events</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Organizational business strategy</a:t>
            </a:r>
          </a:p>
        </p:txBody>
      </p:sp>
      <p:sp>
        <p:nvSpPr>
          <p:cNvPr id="20" name="TextBox 19">
            <a:extLst>
              <a:ext uri="{FF2B5EF4-FFF2-40B4-BE49-F238E27FC236}">
                <a16:creationId xmlns:a16="http://schemas.microsoft.com/office/drawing/2014/main" id="{12BC043B-C4ED-9F39-2C5C-F7D8057FA61E}"/>
              </a:ext>
            </a:extLst>
          </p:cNvPr>
          <p:cNvSpPr txBox="1"/>
          <p:nvPr/>
        </p:nvSpPr>
        <p:spPr>
          <a:xfrm>
            <a:off x="7886017" y="3670686"/>
            <a:ext cx="2423591"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Career Management</a:t>
            </a:r>
          </a:p>
          <a:p>
            <a:pPr marL="285750" indent="-285750">
              <a:buFont typeface="Wingdings" panose="05000000000000000000" pitchFamily="2" charset="2"/>
              <a:buChar char="q"/>
            </a:pPr>
            <a:r>
              <a:rPr lang="en-US" dirty="0">
                <a:solidFill>
                  <a:schemeClr val="bg1"/>
                </a:solidFill>
                <a:latin typeface="Times New Roman" panose="02020603050405020304" pitchFamily="18" charset="0"/>
                <a:cs typeface="Times New Roman" panose="02020603050405020304" pitchFamily="18" charset="0"/>
              </a:rPr>
              <a:t>Career Decision: Entrepreneurship, New Startups, Engineers</a:t>
            </a:r>
          </a:p>
          <a:p>
            <a:pPr marL="285750" indent="-285750">
              <a:buFont typeface="Wingdings" panose="05000000000000000000" pitchFamily="2" charset="2"/>
              <a:buChar char="q"/>
            </a:pPr>
            <a:r>
              <a:rPr kumimoji="0" lang="en-US" altLang="zh-CN"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Career Success</a:t>
            </a:r>
            <a:endParaRPr kumimoji="0" lang="zh-CN" altLang="en-US" sz="1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8849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5A179656-80FD-9D6A-05F7-30FFED78A010}"/>
              </a:ext>
            </a:extLst>
          </p:cNvPr>
          <p:cNvSpPr>
            <a:spLocks noGrp="1"/>
          </p:cNvSpPr>
          <p:nvPr>
            <p:ph type="ftr" sz="quarter" idx="3"/>
          </p:nvPr>
        </p:nvSpPr>
        <p:spPr/>
        <p:txBody>
          <a:bodyPr/>
          <a:lstStyle/>
          <a:p>
            <a:r>
              <a:rPr lang="en-US"/>
              <a:t>Dr. C.C. Tan</a:t>
            </a:r>
            <a:endParaRPr lang="en-US" dirty="0"/>
          </a:p>
        </p:txBody>
      </p:sp>
      <p:sp>
        <p:nvSpPr>
          <p:cNvPr id="8" name="Slide Number Placeholder 7">
            <a:extLst>
              <a:ext uri="{FF2B5EF4-FFF2-40B4-BE49-F238E27FC236}">
                <a16:creationId xmlns:a16="http://schemas.microsoft.com/office/drawing/2014/main" id="{A64FB742-7306-39EE-3DEC-2C0543B42818}"/>
              </a:ext>
            </a:extLst>
          </p:cNvPr>
          <p:cNvSpPr>
            <a:spLocks noGrp="1"/>
          </p:cNvSpPr>
          <p:nvPr>
            <p:ph type="sldNum" sz="quarter" idx="4"/>
          </p:nvPr>
        </p:nvSpPr>
        <p:spPr/>
        <p:txBody>
          <a:bodyPr/>
          <a:lstStyle/>
          <a:p>
            <a:pPr>
              <a:defRPr/>
            </a:pPr>
            <a:fld id="{8D1FC6F8-0BCD-47E9-9C64-690771D9C143}" type="slidenum">
              <a:rPr lang="en-US" smtClean="0"/>
              <a:pPr>
                <a:defRPr/>
              </a:pPr>
              <a:t>13</a:t>
            </a:fld>
            <a:endParaRPr lang="en-US" dirty="0"/>
          </a:p>
        </p:txBody>
      </p:sp>
      <p:sp>
        <p:nvSpPr>
          <p:cNvPr id="9" name="Date Placeholder 8">
            <a:extLst>
              <a:ext uri="{FF2B5EF4-FFF2-40B4-BE49-F238E27FC236}">
                <a16:creationId xmlns:a16="http://schemas.microsoft.com/office/drawing/2014/main" id="{932AD0CA-9573-7F93-6420-9DDCF93981C4}"/>
              </a:ext>
            </a:extLst>
          </p:cNvPr>
          <p:cNvSpPr>
            <a:spLocks noGrp="1"/>
          </p:cNvSpPr>
          <p:nvPr>
            <p:ph type="dt" sz="half" idx="2"/>
          </p:nvPr>
        </p:nvSpPr>
        <p:spPr/>
        <p:txBody>
          <a:bodyPr/>
          <a:lstStyle/>
          <a:p>
            <a:pPr>
              <a:defRPr/>
            </a:pPr>
            <a:r>
              <a:rPr lang="en-US" cap="all"/>
              <a:t>May 21, 20XX</a:t>
            </a:r>
            <a:endParaRPr lang="en-US" cap="all" dirty="0"/>
          </a:p>
        </p:txBody>
      </p:sp>
      <p:sp>
        <p:nvSpPr>
          <p:cNvPr id="10" name="TextBox 9">
            <a:extLst>
              <a:ext uri="{FF2B5EF4-FFF2-40B4-BE49-F238E27FC236}">
                <a16:creationId xmlns:a16="http://schemas.microsoft.com/office/drawing/2014/main" id="{5EE8045E-1921-3713-A96A-E1265808A443}"/>
              </a:ext>
            </a:extLst>
          </p:cNvPr>
          <p:cNvSpPr txBox="1"/>
          <p:nvPr/>
        </p:nvSpPr>
        <p:spPr>
          <a:xfrm>
            <a:off x="1357964" y="1564558"/>
            <a:ext cx="9013371" cy="5232202"/>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In our sharing, we focus on the “</a:t>
            </a:r>
            <a:r>
              <a:rPr lang="en-US" sz="4000" i="1" dirty="0">
                <a:solidFill>
                  <a:srgbClr val="FFFF00"/>
                </a:solidFill>
                <a:latin typeface="Times New Roman" panose="02020603050405020304" pitchFamily="18" charset="0"/>
                <a:cs typeface="Times New Roman" panose="02020603050405020304" pitchFamily="18" charset="0"/>
              </a:rPr>
              <a:t>competence</a:t>
            </a:r>
            <a:r>
              <a:rPr lang="en-US" sz="4000" dirty="0">
                <a:solidFill>
                  <a:schemeClr val="bg1"/>
                </a:solidFill>
                <a:latin typeface="Times New Roman" panose="02020603050405020304" pitchFamily="18" charset="0"/>
                <a:cs typeface="Times New Roman" panose="02020603050405020304" pitchFamily="18" charset="0"/>
              </a:rPr>
              <a:t>” aspect of “</a:t>
            </a:r>
            <a:r>
              <a:rPr lang="en-US" sz="4000" i="1" dirty="0">
                <a:solidFill>
                  <a:srgbClr val="FF99FF"/>
                </a:solidFill>
                <a:latin typeface="Times New Roman" panose="02020603050405020304" pitchFamily="18" charset="0"/>
                <a:cs typeface="Times New Roman" panose="02020603050405020304" pitchFamily="18" charset="0"/>
              </a:rPr>
              <a:t>career orientation</a:t>
            </a:r>
            <a:r>
              <a:rPr lang="en-US" sz="4000" dirty="0">
                <a:solidFill>
                  <a:schemeClr val="bg1"/>
                </a:solidFill>
                <a:latin typeface="Times New Roman" panose="02020603050405020304" pitchFamily="18" charset="0"/>
                <a:cs typeface="Times New Roman" panose="02020603050405020304" pitchFamily="18" charset="0"/>
              </a:rPr>
              <a:t>” – which is quite completely lacking in the extant literature. Our efforts are </a:t>
            </a:r>
            <a:r>
              <a:rPr lang="en-US" sz="4000" i="1" dirty="0">
                <a:solidFill>
                  <a:srgbClr val="00FFFF"/>
                </a:solidFill>
                <a:latin typeface="Times New Roman" panose="02020603050405020304" pitchFamily="18" charset="0"/>
                <a:cs typeface="Times New Roman" panose="02020603050405020304" pitchFamily="18" charset="0"/>
              </a:rPr>
              <a:t>exploratory</a:t>
            </a:r>
            <a:r>
              <a:rPr lang="en-US" sz="4000" dirty="0">
                <a:solidFill>
                  <a:schemeClr val="bg1"/>
                </a:solidFill>
                <a:latin typeface="Times New Roman" panose="02020603050405020304" pitchFamily="18" charset="0"/>
                <a:cs typeface="Times New Roman" panose="02020603050405020304" pitchFamily="18" charset="0"/>
              </a:rPr>
              <a:t> and rely on the </a:t>
            </a:r>
            <a:r>
              <a:rPr lang="en-US" sz="4000" i="1" dirty="0">
                <a:solidFill>
                  <a:srgbClr val="00FF00"/>
                </a:solidFill>
                <a:latin typeface="Times New Roman" panose="02020603050405020304" pitchFamily="18" charset="0"/>
                <a:cs typeface="Times New Roman" panose="02020603050405020304" pitchFamily="18" charset="0"/>
              </a:rPr>
              <a:t>bibliometric analytics method</a:t>
            </a:r>
            <a:r>
              <a:rPr lang="en-US" sz="4000" dirty="0">
                <a:solidFill>
                  <a:schemeClr val="bg1"/>
                </a:solidFill>
                <a:latin typeface="Times New Roman" panose="02020603050405020304" pitchFamily="18" charset="0"/>
                <a:cs typeface="Times New Roman" panose="02020603050405020304" pitchFamily="18" charset="0"/>
              </a:rPr>
              <a:t>. We aim to enrich the competence dimension of career orientation in a </a:t>
            </a:r>
            <a:r>
              <a:rPr lang="en-US" sz="4000" i="1" dirty="0">
                <a:solidFill>
                  <a:srgbClr val="FFFF00"/>
                </a:solidFill>
                <a:latin typeface="Times New Roman" panose="02020603050405020304" pitchFamily="18" charset="0"/>
                <a:cs typeface="Times New Roman" panose="02020603050405020304" pitchFamily="18" charset="0"/>
              </a:rPr>
              <a:t>more </a:t>
            </a:r>
            <a:r>
              <a:rPr lang="en-US" sz="5400" i="1" dirty="0">
                <a:solidFill>
                  <a:srgbClr val="FFFF00"/>
                </a:solidFill>
                <a:latin typeface="Times New Roman" panose="02020603050405020304" pitchFamily="18" charset="0"/>
                <a:cs typeface="Times New Roman" panose="02020603050405020304" pitchFamily="18" charset="0"/>
              </a:rPr>
              <a:t>structural</a:t>
            </a:r>
            <a:r>
              <a:rPr lang="en-US" sz="4000" i="1" dirty="0">
                <a:solidFill>
                  <a:srgbClr val="FFFF00"/>
                </a:solidFill>
                <a:latin typeface="Times New Roman" panose="02020603050405020304" pitchFamily="18" charset="0"/>
                <a:cs typeface="Times New Roman" panose="02020603050405020304" pitchFamily="18" charset="0"/>
              </a:rPr>
              <a:t> sense</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553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66B0F6B-1286-8D13-89E6-5601766BE68F}"/>
              </a:ext>
            </a:extLst>
          </p:cNvPr>
          <p:cNvSpPr>
            <a:spLocks noGrp="1"/>
          </p:cNvSpPr>
          <p:nvPr>
            <p:ph type="ftr" sz="quarter" idx="3"/>
          </p:nvPr>
        </p:nvSpPr>
        <p:spPr/>
        <p:txBody>
          <a:bodyPr/>
          <a:lstStyle/>
          <a:p>
            <a:r>
              <a:rPr lang="en-US"/>
              <a:t>Dr. C.C. Tan</a:t>
            </a:r>
            <a:endParaRPr lang="en-US" dirty="0"/>
          </a:p>
        </p:txBody>
      </p:sp>
      <p:sp>
        <p:nvSpPr>
          <p:cNvPr id="5" name="Slide Number Placeholder 4">
            <a:extLst>
              <a:ext uri="{FF2B5EF4-FFF2-40B4-BE49-F238E27FC236}">
                <a16:creationId xmlns:a16="http://schemas.microsoft.com/office/drawing/2014/main" id="{183A4A39-C25A-E023-70CF-BD87F6A86179}"/>
              </a:ext>
            </a:extLst>
          </p:cNvPr>
          <p:cNvSpPr>
            <a:spLocks noGrp="1"/>
          </p:cNvSpPr>
          <p:nvPr>
            <p:ph type="sldNum" sz="quarter" idx="4"/>
          </p:nvPr>
        </p:nvSpPr>
        <p:spPr/>
        <p:txBody>
          <a:bodyPr/>
          <a:lstStyle/>
          <a:p>
            <a:pPr>
              <a:defRPr/>
            </a:pPr>
            <a:fld id="{8D1FC6F8-0BCD-47E9-9C64-690771D9C143}" type="slidenum">
              <a:rPr lang="en-US" smtClean="0"/>
              <a:pPr>
                <a:defRPr/>
              </a:pPr>
              <a:t>14</a:t>
            </a:fld>
            <a:endParaRPr lang="en-US" dirty="0"/>
          </a:p>
        </p:txBody>
      </p:sp>
      <p:sp>
        <p:nvSpPr>
          <p:cNvPr id="6" name="Date Placeholder 5">
            <a:extLst>
              <a:ext uri="{FF2B5EF4-FFF2-40B4-BE49-F238E27FC236}">
                <a16:creationId xmlns:a16="http://schemas.microsoft.com/office/drawing/2014/main" id="{E432B1CB-5194-6DD2-1F9A-8532B0DF0A95}"/>
              </a:ext>
            </a:extLst>
          </p:cNvPr>
          <p:cNvSpPr>
            <a:spLocks noGrp="1"/>
          </p:cNvSpPr>
          <p:nvPr>
            <p:ph type="dt" sz="half" idx="2"/>
          </p:nvPr>
        </p:nvSpPr>
        <p:spPr/>
        <p:txBody>
          <a:bodyPr/>
          <a:lstStyle/>
          <a:p>
            <a:pPr>
              <a:defRPr/>
            </a:pPr>
            <a:r>
              <a:rPr lang="en-US" cap="all"/>
              <a:t>May 21, 20XX</a:t>
            </a:r>
            <a:endParaRPr lang="en-US" cap="all" dirty="0"/>
          </a:p>
        </p:txBody>
      </p:sp>
      <p:sp>
        <p:nvSpPr>
          <p:cNvPr id="7" name="TextBox 6">
            <a:extLst>
              <a:ext uri="{FF2B5EF4-FFF2-40B4-BE49-F238E27FC236}">
                <a16:creationId xmlns:a16="http://schemas.microsoft.com/office/drawing/2014/main" id="{E96D00EA-B8DD-62C6-928B-B6265CA230FA}"/>
              </a:ext>
            </a:extLst>
          </p:cNvPr>
          <p:cNvSpPr txBox="1"/>
          <p:nvPr/>
        </p:nvSpPr>
        <p:spPr>
          <a:xfrm>
            <a:off x="628973" y="2175259"/>
            <a:ext cx="10236596" cy="3970318"/>
          </a:xfrm>
          <a:prstGeom prst="rect">
            <a:avLst/>
          </a:prstGeom>
          <a:noFill/>
        </p:spPr>
        <p:txBody>
          <a:bodyPr wrap="square" rtlCol="0">
            <a:spAutoFit/>
          </a:bodyPr>
          <a:lstStyle/>
          <a:p>
            <a:pPr algn="ctr"/>
            <a:r>
              <a:rPr lang="en-US" sz="6000" dirty="0">
                <a:solidFill>
                  <a:schemeClr val="bg1"/>
                </a:solidFill>
                <a:latin typeface="Times New Roman" panose="02020603050405020304" pitchFamily="18" charset="0"/>
                <a:cs typeface="Times New Roman" panose="02020603050405020304" pitchFamily="18" charset="0"/>
              </a:rPr>
              <a:t>Why </a:t>
            </a:r>
            <a:r>
              <a:rPr lang="en-US" sz="6000" i="1" dirty="0">
                <a:solidFill>
                  <a:srgbClr val="FFFF00"/>
                </a:solidFill>
                <a:latin typeface="Times New Roman" panose="02020603050405020304" pitchFamily="18" charset="0"/>
                <a:cs typeface="Times New Roman" panose="02020603050405020304" pitchFamily="18" charset="0"/>
              </a:rPr>
              <a:t>competence</a:t>
            </a:r>
            <a:r>
              <a:rPr lang="en-US" sz="6000" dirty="0">
                <a:solidFill>
                  <a:schemeClr val="bg1"/>
                </a:solidFill>
                <a:latin typeface="Times New Roman" panose="02020603050405020304" pitchFamily="18" charset="0"/>
                <a:cs typeface="Times New Roman" panose="02020603050405020304" pitchFamily="18" charset="0"/>
              </a:rPr>
              <a:t> perspective?</a:t>
            </a:r>
          </a:p>
          <a:p>
            <a:pPr algn="ctr"/>
            <a:r>
              <a:rPr lang="en-US" sz="4800" dirty="0">
                <a:solidFill>
                  <a:schemeClr val="bg1"/>
                </a:solidFill>
                <a:latin typeface="Times New Roman" panose="02020603050405020304" pitchFamily="18" charset="0"/>
                <a:cs typeface="Times New Roman" panose="02020603050405020304" pitchFamily="18" charset="0"/>
              </a:rPr>
              <a:t>Alignment with the </a:t>
            </a:r>
            <a:r>
              <a:rPr lang="en-US" sz="4800" i="1" dirty="0">
                <a:solidFill>
                  <a:srgbClr val="00FFFF"/>
                </a:solidFill>
                <a:latin typeface="Times New Roman" panose="02020603050405020304" pitchFamily="18" charset="0"/>
                <a:cs typeface="Times New Roman" panose="02020603050405020304" pitchFamily="18" charset="0"/>
              </a:rPr>
              <a:t>firm-based competitive advantage </a:t>
            </a:r>
            <a:r>
              <a:rPr lang="en-US" sz="4800" dirty="0">
                <a:solidFill>
                  <a:schemeClr val="bg1"/>
                </a:solidFill>
                <a:latin typeface="Times New Roman" panose="02020603050405020304" pitchFamily="18" charset="0"/>
                <a:cs typeface="Times New Roman" panose="02020603050405020304" pitchFamily="18" charset="0"/>
              </a:rPr>
              <a:t>that relies on </a:t>
            </a:r>
            <a:r>
              <a:rPr lang="en-US" sz="4800" i="1" dirty="0">
                <a:solidFill>
                  <a:srgbClr val="FFFF00"/>
                </a:solidFill>
                <a:latin typeface="Times New Roman" panose="02020603050405020304" pitchFamily="18" charset="0"/>
                <a:cs typeface="Times New Roman" panose="02020603050405020304" pitchFamily="18" charset="0"/>
              </a:rPr>
              <a:t>competence</a:t>
            </a:r>
            <a:r>
              <a:rPr lang="en-US" sz="4800" dirty="0">
                <a:solidFill>
                  <a:schemeClr val="bg1"/>
                </a:solidFill>
                <a:latin typeface="Times New Roman" panose="02020603050405020304" pitchFamily="18" charset="0"/>
                <a:cs typeface="Times New Roman" panose="02020603050405020304" pitchFamily="18" charset="0"/>
              </a:rPr>
              <a:t> (e.g., core competence, and dynamic capability)</a:t>
            </a:r>
          </a:p>
        </p:txBody>
      </p:sp>
    </p:spTree>
    <p:extLst>
      <p:ext uri="{BB962C8B-B14F-4D97-AF65-F5344CB8AC3E}">
        <p14:creationId xmlns:p14="http://schemas.microsoft.com/office/powerpoint/2010/main" val="1563798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084E591-39B5-B370-3274-5F75047EB536}"/>
              </a:ext>
            </a:extLst>
          </p:cNvPr>
          <p:cNvSpPr>
            <a:spLocks noGrp="1"/>
          </p:cNvSpPr>
          <p:nvPr>
            <p:ph type="ftr" sz="quarter" idx="3"/>
          </p:nvPr>
        </p:nvSpPr>
        <p:spPr/>
        <p:txBody>
          <a:bodyPr/>
          <a:lstStyle/>
          <a:p>
            <a:r>
              <a:rPr lang="en-US"/>
              <a:t>Dr. C.C. Tan</a:t>
            </a:r>
            <a:endParaRPr lang="en-US" dirty="0"/>
          </a:p>
        </p:txBody>
      </p:sp>
      <p:sp>
        <p:nvSpPr>
          <p:cNvPr id="5" name="Slide Number Placeholder 4">
            <a:extLst>
              <a:ext uri="{FF2B5EF4-FFF2-40B4-BE49-F238E27FC236}">
                <a16:creationId xmlns:a16="http://schemas.microsoft.com/office/drawing/2014/main" id="{9F4A362B-098A-C396-195B-D8B6767EB170}"/>
              </a:ext>
            </a:extLst>
          </p:cNvPr>
          <p:cNvSpPr>
            <a:spLocks noGrp="1"/>
          </p:cNvSpPr>
          <p:nvPr>
            <p:ph type="sldNum" sz="quarter" idx="4"/>
          </p:nvPr>
        </p:nvSpPr>
        <p:spPr/>
        <p:txBody>
          <a:bodyPr/>
          <a:lstStyle/>
          <a:p>
            <a:pPr>
              <a:defRPr/>
            </a:pPr>
            <a:fld id="{8D1FC6F8-0BCD-47E9-9C64-690771D9C143}" type="slidenum">
              <a:rPr lang="en-US" smtClean="0"/>
              <a:pPr>
                <a:defRPr/>
              </a:pPr>
              <a:t>15</a:t>
            </a:fld>
            <a:endParaRPr lang="en-US" dirty="0"/>
          </a:p>
        </p:txBody>
      </p:sp>
      <p:sp>
        <p:nvSpPr>
          <p:cNvPr id="6" name="Date Placeholder 5">
            <a:extLst>
              <a:ext uri="{FF2B5EF4-FFF2-40B4-BE49-F238E27FC236}">
                <a16:creationId xmlns:a16="http://schemas.microsoft.com/office/drawing/2014/main" id="{943CAB7F-E8AC-F122-F447-E64E0A4F4A7E}"/>
              </a:ext>
            </a:extLst>
          </p:cNvPr>
          <p:cNvSpPr>
            <a:spLocks noGrp="1"/>
          </p:cNvSpPr>
          <p:nvPr>
            <p:ph type="dt" sz="half" idx="2"/>
          </p:nvPr>
        </p:nvSpPr>
        <p:spPr/>
        <p:txBody>
          <a:bodyPr/>
          <a:lstStyle/>
          <a:p>
            <a:pPr>
              <a:defRPr/>
            </a:pPr>
            <a:r>
              <a:rPr lang="en-US" cap="all"/>
              <a:t>May 21, 20XX</a:t>
            </a:r>
            <a:endParaRPr lang="en-US" cap="all" dirty="0"/>
          </a:p>
        </p:txBody>
      </p:sp>
      <p:sp>
        <p:nvSpPr>
          <p:cNvPr id="8" name="TextBox 7">
            <a:extLst>
              <a:ext uri="{FF2B5EF4-FFF2-40B4-BE49-F238E27FC236}">
                <a16:creationId xmlns:a16="http://schemas.microsoft.com/office/drawing/2014/main" id="{F466745B-E9F8-9B46-2945-77BA5D5A260A}"/>
              </a:ext>
            </a:extLst>
          </p:cNvPr>
          <p:cNvSpPr txBox="1"/>
          <p:nvPr/>
        </p:nvSpPr>
        <p:spPr>
          <a:xfrm>
            <a:off x="669167" y="2024533"/>
            <a:ext cx="10236596" cy="4124206"/>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Why </a:t>
            </a:r>
            <a:r>
              <a:rPr lang="en-US" sz="4800" i="1" dirty="0">
                <a:solidFill>
                  <a:srgbClr val="FFFF00"/>
                </a:solidFill>
                <a:latin typeface="Times New Roman" panose="02020603050405020304" pitchFamily="18" charset="0"/>
                <a:cs typeface="Times New Roman" panose="02020603050405020304" pitchFamily="18" charset="0"/>
              </a:rPr>
              <a:t>competence</a:t>
            </a:r>
            <a:r>
              <a:rPr lang="en-US" sz="4800" dirty="0">
                <a:solidFill>
                  <a:schemeClr val="bg1"/>
                </a:solidFill>
                <a:latin typeface="Times New Roman" panose="02020603050405020304" pitchFamily="18" charset="0"/>
                <a:cs typeface="Times New Roman" panose="02020603050405020304" pitchFamily="18" charset="0"/>
              </a:rPr>
              <a:t> perspective?</a:t>
            </a:r>
          </a:p>
          <a:p>
            <a:pPr algn="ctr"/>
            <a:r>
              <a:rPr lang="en-US" sz="4000" dirty="0">
                <a:solidFill>
                  <a:schemeClr val="bg1"/>
                </a:solidFill>
                <a:latin typeface="Times New Roman" panose="02020603050405020304" pitchFamily="18" charset="0"/>
                <a:cs typeface="Times New Roman" panose="02020603050405020304" pitchFamily="18" charset="0"/>
              </a:rPr>
              <a:t>Fundamentally, </a:t>
            </a:r>
            <a:r>
              <a:rPr lang="en-US" sz="4000" i="1" dirty="0">
                <a:solidFill>
                  <a:srgbClr val="FFFF00"/>
                </a:solidFill>
                <a:latin typeface="Times New Roman" panose="02020603050405020304" pitchFamily="18" charset="0"/>
                <a:cs typeface="Times New Roman" panose="02020603050405020304" pitchFamily="18" charset="0"/>
              </a:rPr>
              <a:t>competence</a:t>
            </a:r>
            <a:r>
              <a:rPr lang="en-US" sz="4000" dirty="0">
                <a:solidFill>
                  <a:schemeClr val="bg1"/>
                </a:solidFill>
                <a:latin typeface="Times New Roman" panose="02020603050405020304" pitchFamily="18" charset="0"/>
                <a:cs typeface="Times New Roman" panose="02020603050405020304" pitchFamily="18" charset="0"/>
              </a:rPr>
              <a:t> is also a </a:t>
            </a:r>
            <a:r>
              <a:rPr lang="en-US" sz="4000" i="1" dirty="0">
                <a:solidFill>
                  <a:srgbClr val="FF99FF"/>
                </a:solidFill>
                <a:latin typeface="Times New Roman" panose="02020603050405020304" pitchFamily="18" charset="0"/>
                <a:cs typeface="Times New Roman" panose="02020603050405020304" pitchFamily="18" charset="0"/>
              </a:rPr>
              <a:t>structure</a:t>
            </a:r>
            <a:r>
              <a:rPr lang="en-US" sz="4000" dirty="0">
                <a:solidFill>
                  <a:schemeClr val="bg1"/>
                </a:solidFill>
                <a:latin typeface="Times New Roman" panose="02020603050405020304" pitchFamily="18" charset="0"/>
                <a:cs typeface="Times New Roman" panose="02020603050405020304" pitchFamily="18" charset="0"/>
              </a:rPr>
              <a:t> of “</a:t>
            </a:r>
            <a:r>
              <a:rPr lang="en-US" sz="4000" i="1" dirty="0">
                <a:solidFill>
                  <a:srgbClr val="FF99FF"/>
                </a:solidFill>
                <a:latin typeface="Times New Roman" panose="02020603050405020304" pitchFamily="18" charset="0"/>
                <a:cs typeface="Times New Roman" panose="02020603050405020304" pitchFamily="18" charset="0"/>
              </a:rPr>
              <a:t>career orientation</a:t>
            </a:r>
            <a:r>
              <a:rPr lang="en-US" sz="4000" dirty="0">
                <a:solidFill>
                  <a:schemeClr val="bg1"/>
                </a:solidFill>
                <a:latin typeface="Times New Roman" panose="02020603050405020304" pitchFamily="18" charset="0"/>
                <a:cs typeface="Times New Roman" panose="02020603050405020304" pitchFamily="18" charset="0"/>
              </a:rPr>
              <a:t>”, and </a:t>
            </a:r>
            <a:r>
              <a:rPr lang="en-US" sz="4000" i="1" dirty="0">
                <a:solidFill>
                  <a:srgbClr val="FF99FF"/>
                </a:solidFill>
                <a:latin typeface="Times New Roman" panose="02020603050405020304" pitchFamily="18" charset="0"/>
                <a:cs typeface="Times New Roman" panose="02020603050405020304" pitchFamily="18" charset="0"/>
              </a:rPr>
              <a:t>structure</a:t>
            </a:r>
            <a:r>
              <a:rPr lang="en-US" sz="4000" dirty="0">
                <a:solidFill>
                  <a:schemeClr val="bg1"/>
                </a:solidFill>
                <a:latin typeface="Times New Roman" panose="02020603050405020304" pitchFamily="18" charset="0"/>
                <a:cs typeface="Times New Roman" panose="02020603050405020304" pitchFamily="18" charset="0"/>
              </a:rPr>
              <a:t> provides the </a:t>
            </a:r>
            <a:r>
              <a:rPr lang="en-US" sz="4000" dirty="0">
                <a:solidFill>
                  <a:srgbClr val="00FFFF"/>
                </a:solidFill>
                <a:latin typeface="Times New Roman" panose="02020603050405020304" pitchFamily="18" charset="0"/>
                <a:cs typeface="Times New Roman" panose="02020603050405020304" pitchFamily="18" charset="0"/>
              </a:rPr>
              <a:t>functioning</a:t>
            </a:r>
            <a:r>
              <a:rPr lang="en-US" sz="4000" dirty="0">
                <a:solidFill>
                  <a:schemeClr val="bg1"/>
                </a:solidFill>
                <a:latin typeface="Times New Roman" panose="02020603050405020304" pitchFamily="18" charset="0"/>
                <a:cs typeface="Times New Roman" panose="02020603050405020304" pitchFamily="18" charset="0"/>
              </a:rPr>
              <a:t> of a person or an organization in a unique way, such as </a:t>
            </a:r>
            <a:r>
              <a:rPr lang="en-US" sz="5400" dirty="0">
                <a:solidFill>
                  <a:srgbClr val="66FF66"/>
                </a:solidFill>
                <a:latin typeface="Times New Roman" panose="02020603050405020304" pitchFamily="18" charset="0"/>
                <a:cs typeface="Times New Roman" panose="02020603050405020304" pitchFamily="18" charset="0"/>
              </a:rPr>
              <a:t>VRINO</a:t>
            </a:r>
            <a:r>
              <a:rPr lang="en-US" sz="4000" dirty="0">
                <a:solidFill>
                  <a:schemeClr val="bg1"/>
                </a:solidFill>
                <a:latin typeface="Times New Roman" panose="02020603050405020304" pitchFamily="18" charset="0"/>
                <a:cs typeface="Times New Roman" panose="02020603050405020304" pitchFamily="18" charset="0"/>
              </a:rPr>
              <a:t> (valuable, rare, inimitable, non-substitutable, and organized).</a:t>
            </a:r>
          </a:p>
        </p:txBody>
      </p:sp>
    </p:spTree>
    <p:extLst>
      <p:ext uri="{BB962C8B-B14F-4D97-AF65-F5344CB8AC3E}">
        <p14:creationId xmlns:p14="http://schemas.microsoft.com/office/powerpoint/2010/main" val="3892078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9DC1AE-4A6B-D4C4-A435-A16BFEC34F3C}"/>
              </a:ext>
            </a:extLst>
          </p:cNvPr>
          <p:cNvSpPr>
            <a:spLocks noGrp="1"/>
          </p:cNvSpPr>
          <p:nvPr>
            <p:ph type="ftr" sz="quarter" idx="3"/>
          </p:nvPr>
        </p:nvSpPr>
        <p:spPr/>
        <p:txBody>
          <a:bodyPr/>
          <a:lstStyle/>
          <a:p>
            <a:r>
              <a:rPr lang="en-US"/>
              <a:t>Dr. C.C. Tan</a:t>
            </a:r>
            <a:endParaRPr lang="en-US" dirty="0"/>
          </a:p>
        </p:txBody>
      </p:sp>
      <p:sp>
        <p:nvSpPr>
          <p:cNvPr id="5" name="Slide Number Placeholder 4">
            <a:extLst>
              <a:ext uri="{FF2B5EF4-FFF2-40B4-BE49-F238E27FC236}">
                <a16:creationId xmlns:a16="http://schemas.microsoft.com/office/drawing/2014/main" id="{354A81F0-4BFB-5291-58A8-B3660A976366}"/>
              </a:ext>
            </a:extLst>
          </p:cNvPr>
          <p:cNvSpPr>
            <a:spLocks noGrp="1"/>
          </p:cNvSpPr>
          <p:nvPr>
            <p:ph type="sldNum" sz="quarter" idx="4"/>
          </p:nvPr>
        </p:nvSpPr>
        <p:spPr/>
        <p:txBody>
          <a:bodyPr/>
          <a:lstStyle/>
          <a:p>
            <a:pPr>
              <a:defRPr/>
            </a:pPr>
            <a:fld id="{8D1FC6F8-0BCD-47E9-9C64-690771D9C143}" type="slidenum">
              <a:rPr lang="en-US" smtClean="0"/>
              <a:pPr>
                <a:defRPr/>
              </a:pPr>
              <a:t>16</a:t>
            </a:fld>
            <a:endParaRPr lang="en-US" dirty="0"/>
          </a:p>
        </p:txBody>
      </p:sp>
      <p:sp>
        <p:nvSpPr>
          <p:cNvPr id="6" name="Date Placeholder 5">
            <a:extLst>
              <a:ext uri="{FF2B5EF4-FFF2-40B4-BE49-F238E27FC236}">
                <a16:creationId xmlns:a16="http://schemas.microsoft.com/office/drawing/2014/main" id="{A31917C6-D13B-3574-C3FB-47F673EBADA7}"/>
              </a:ext>
            </a:extLst>
          </p:cNvPr>
          <p:cNvSpPr>
            <a:spLocks noGrp="1"/>
          </p:cNvSpPr>
          <p:nvPr>
            <p:ph type="dt" sz="half" idx="2"/>
          </p:nvPr>
        </p:nvSpPr>
        <p:spPr/>
        <p:txBody>
          <a:bodyPr/>
          <a:lstStyle/>
          <a:p>
            <a:pPr>
              <a:defRPr/>
            </a:pPr>
            <a:r>
              <a:rPr lang="en-US" cap="all"/>
              <a:t>May 21, 20XX</a:t>
            </a:r>
            <a:endParaRPr lang="en-US" cap="all" dirty="0"/>
          </a:p>
        </p:txBody>
      </p:sp>
      <p:sp>
        <p:nvSpPr>
          <p:cNvPr id="7" name="TextBox 6">
            <a:extLst>
              <a:ext uri="{FF2B5EF4-FFF2-40B4-BE49-F238E27FC236}">
                <a16:creationId xmlns:a16="http://schemas.microsoft.com/office/drawing/2014/main" id="{8AAFA8F8-15A7-6C5C-7FD0-6BBC93E07A3E}"/>
              </a:ext>
            </a:extLst>
          </p:cNvPr>
          <p:cNvSpPr txBox="1"/>
          <p:nvPr/>
        </p:nvSpPr>
        <p:spPr>
          <a:xfrm>
            <a:off x="1380459" y="1669507"/>
            <a:ext cx="8668463" cy="769441"/>
          </a:xfrm>
          <a:prstGeom prst="rect">
            <a:avLst/>
          </a:prstGeom>
          <a:noFill/>
        </p:spPr>
        <p:txBody>
          <a:bodyPr wrap="none" rtlCol="0">
            <a:spAutoFit/>
          </a:bodyPr>
          <a:lstStyle/>
          <a:p>
            <a:pPr algn="ctr"/>
            <a:r>
              <a:rPr lang="en-US" sz="4400" dirty="0">
                <a:solidFill>
                  <a:schemeClr val="bg1"/>
                </a:solidFill>
                <a:latin typeface="Times New Roman" panose="02020603050405020304" pitchFamily="18" charset="0"/>
                <a:cs typeface="Times New Roman" panose="02020603050405020304" pitchFamily="18" charset="0"/>
              </a:rPr>
              <a:t>Types of </a:t>
            </a:r>
            <a:r>
              <a:rPr lang="en-US" sz="4400" i="1" dirty="0">
                <a:solidFill>
                  <a:srgbClr val="FFFF00"/>
                </a:solidFill>
                <a:latin typeface="Times New Roman" panose="02020603050405020304" pitchFamily="18" charset="0"/>
                <a:cs typeface="Times New Roman" panose="02020603050405020304" pitchFamily="18" charset="0"/>
              </a:rPr>
              <a:t>Competences/Competencies</a:t>
            </a:r>
          </a:p>
        </p:txBody>
      </p:sp>
      <p:sp>
        <p:nvSpPr>
          <p:cNvPr id="8" name="TextBox 7">
            <a:extLst>
              <a:ext uri="{FF2B5EF4-FFF2-40B4-BE49-F238E27FC236}">
                <a16:creationId xmlns:a16="http://schemas.microsoft.com/office/drawing/2014/main" id="{4F22E274-A6EB-950F-BF5C-DD388E11C967}"/>
              </a:ext>
            </a:extLst>
          </p:cNvPr>
          <p:cNvSpPr txBox="1"/>
          <p:nvPr/>
        </p:nvSpPr>
        <p:spPr>
          <a:xfrm>
            <a:off x="1549959" y="2470769"/>
            <a:ext cx="8951405" cy="4031873"/>
          </a:xfrm>
          <a:prstGeom prst="rect">
            <a:avLst/>
          </a:prstGeom>
          <a:noFill/>
        </p:spPr>
        <p:txBody>
          <a:bodyPr wrap="square" rtlCol="0">
            <a:spAutoFit/>
          </a:bodyPr>
          <a:lstStyle/>
          <a:p>
            <a:pPr marL="571500" indent="-571500">
              <a:buFont typeface="Wingdings" panose="05000000000000000000" pitchFamily="2" charset="2"/>
              <a:buChar char="q"/>
            </a:pPr>
            <a:r>
              <a:rPr lang="en-US" sz="3200" i="1" dirty="0">
                <a:solidFill>
                  <a:srgbClr val="00FFFF"/>
                </a:solidFill>
                <a:latin typeface="Times New Roman" panose="02020603050405020304" pitchFamily="18" charset="0"/>
                <a:cs typeface="Times New Roman" panose="02020603050405020304" pitchFamily="18" charset="0"/>
              </a:rPr>
              <a:t>Know-Why Competencies </a:t>
            </a:r>
            <a:r>
              <a:rPr lang="en-US" sz="3200" dirty="0">
                <a:solidFill>
                  <a:schemeClr val="bg1"/>
                </a:solidFill>
                <a:latin typeface="Times New Roman" panose="02020603050405020304" pitchFamily="18" charset="0"/>
                <a:cs typeface="Times New Roman" panose="02020603050405020304" pitchFamily="18" charset="0"/>
              </a:rPr>
              <a:t>– that relate to career motivation, personal meaning, and identification.</a:t>
            </a:r>
          </a:p>
          <a:p>
            <a:pPr marL="571500" indent="-571500">
              <a:buFont typeface="Wingdings" panose="05000000000000000000" pitchFamily="2" charset="2"/>
              <a:buChar char="q"/>
            </a:pPr>
            <a:r>
              <a:rPr lang="en-US" sz="3200" i="1" dirty="0">
                <a:solidFill>
                  <a:srgbClr val="FF99FF"/>
                </a:solidFill>
                <a:latin typeface="Times New Roman" panose="02020603050405020304" pitchFamily="18" charset="0"/>
                <a:cs typeface="Times New Roman" panose="02020603050405020304" pitchFamily="18" charset="0"/>
              </a:rPr>
              <a:t>Know-How Competencies </a:t>
            </a:r>
            <a:r>
              <a:rPr lang="en-US" sz="3200" dirty="0">
                <a:solidFill>
                  <a:schemeClr val="bg1"/>
                </a:solidFill>
                <a:latin typeface="Times New Roman" panose="02020603050405020304" pitchFamily="18" charset="0"/>
                <a:cs typeface="Times New Roman" panose="02020603050405020304" pitchFamily="18" charset="0"/>
              </a:rPr>
              <a:t>– your functioning strengths that contribute to a firm’s repertoire of overall capabilities.</a:t>
            </a:r>
          </a:p>
          <a:p>
            <a:pPr marL="571500" indent="-571500">
              <a:buFont typeface="Wingdings" panose="05000000000000000000" pitchFamily="2" charset="2"/>
              <a:buChar char="q"/>
            </a:pPr>
            <a:r>
              <a:rPr lang="en-US" sz="3200" i="1" dirty="0">
                <a:solidFill>
                  <a:srgbClr val="00FF00"/>
                </a:solidFill>
                <a:latin typeface="Times New Roman" panose="02020603050405020304" pitchFamily="18" charset="0"/>
                <a:cs typeface="Times New Roman" panose="02020603050405020304" pitchFamily="18" charset="0"/>
              </a:rPr>
              <a:t>Know-Whom Competencies </a:t>
            </a:r>
            <a:r>
              <a:rPr lang="en-US" sz="3200" dirty="0">
                <a:solidFill>
                  <a:schemeClr val="bg1"/>
                </a:solidFill>
                <a:latin typeface="Times New Roman" panose="02020603050405020304" pitchFamily="18" charset="0"/>
                <a:cs typeface="Times New Roman" panose="02020603050405020304" pitchFamily="18" charset="0"/>
              </a:rPr>
              <a:t>– Inter- and intra-firm network and relationships, and communication capability.</a:t>
            </a:r>
          </a:p>
        </p:txBody>
      </p:sp>
    </p:spTree>
    <p:extLst>
      <p:ext uri="{BB962C8B-B14F-4D97-AF65-F5344CB8AC3E}">
        <p14:creationId xmlns:p14="http://schemas.microsoft.com/office/powerpoint/2010/main" val="1514434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F0A46F-22E7-7B00-2795-DA9FA2DC1D16}"/>
              </a:ext>
            </a:extLst>
          </p:cNvPr>
          <p:cNvSpPr>
            <a:spLocks noGrp="1"/>
          </p:cNvSpPr>
          <p:nvPr>
            <p:ph type="ftr" sz="quarter" idx="3"/>
          </p:nvPr>
        </p:nvSpPr>
        <p:spPr/>
        <p:txBody>
          <a:bodyPr/>
          <a:lstStyle/>
          <a:p>
            <a:r>
              <a:rPr lang="en-US"/>
              <a:t>Dr. C.C. Tan</a:t>
            </a:r>
            <a:endParaRPr lang="en-US" dirty="0"/>
          </a:p>
        </p:txBody>
      </p:sp>
      <p:sp>
        <p:nvSpPr>
          <p:cNvPr id="5" name="Slide Number Placeholder 4">
            <a:extLst>
              <a:ext uri="{FF2B5EF4-FFF2-40B4-BE49-F238E27FC236}">
                <a16:creationId xmlns:a16="http://schemas.microsoft.com/office/drawing/2014/main" id="{2A3219ED-00B2-406A-F69A-50915B9915DC}"/>
              </a:ext>
            </a:extLst>
          </p:cNvPr>
          <p:cNvSpPr>
            <a:spLocks noGrp="1"/>
          </p:cNvSpPr>
          <p:nvPr>
            <p:ph type="sldNum" sz="quarter" idx="4"/>
          </p:nvPr>
        </p:nvSpPr>
        <p:spPr/>
        <p:txBody>
          <a:bodyPr/>
          <a:lstStyle/>
          <a:p>
            <a:pPr>
              <a:defRPr/>
            </a:pPr>
            <a:fld id="{8D1FC6F8-0BCD-47E9-9C64-690771D9C143}" type="slidenum">
              <a:rPr lang="en-US" smtClean="0"/>
              <a:pPr>
                <a:defRPr/>
              </a:pPr>
              <a:t>17</a:t>
            </a:fld>
            <a:endParaRPr lang="en-US" dirty="0"/>
          </a:p>
        </p:txBody>
      </p:sp>
      <p:sp>
        <p:nvSpPr>
          <p:cNvPr id="6" name="Date Placeholder 5">
            <a:extLst>
              <a:ext uri="{FF2B5EF4-FFF2-40B4-BE49-F238E27FC236}">
                <a16:creationId xmlns:a16="http://schemas.microsoft.com/office/drawing/2014/main" id="{145ED802-13A1-696D-494A-74EB18C32C08}"/>
              </a:ext>
            </a:extLst>
          </p:cNvPr>
          <p:cNvSpPr>
            <a:spLocks noGrp="1"/>
          </p:cNvSpPr>
          <p:nvPr>
            <p:ph type="dt" sz="half" idx="2"/>
          </p:nvPr>
        </p:nvSpPr>
        <p:spPr/>
        <p:txBody>
          <a:bodyPr/>
          <a:lstStyle/>
          <a:p>
            <a:pPr>
              <a:defRPr/>
            </a:pPr>
            <a:r>
              <a:rPr lang="en-US" cap="all"/>
              <a:t>May 21, 20XX</a:t>
            </a:r>
            <a:endParaRPr lang="en-US" cap="all" dirty="0"/>
          </a:p>
        </p:txBody>
      </p:sp>
      <p:sp>
        <p:nvSpPr>
          <p:cNvPr id="7" name="TextBox 6">
            <a:extLst>
              <a:ext uri="{FF2B5EF4-FFF2-40B4-BE49-F238E27FC236}">
                <a16:creationId xmlns:a16="http://schemas.microsoft.com/office/drawing/2014/main" id="{E3FDC691-A04C-8920-45F7-6F66D1522DBB}"/>
              </a:ext>
            </a:extLst>
          </p:cNvPr>
          <p:cNvSpPr txBox="1"/>
          <p:nvPr/>
        </p:nvSpPr>
        <p:spPr>
          <a:xfrm>
            <a:off x="2026417" y="1778558"/>
            <a:ext cx="8139165" cy="4524315"/>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Thus, we need to know what </a:t>
            </a:r>
            <a:r>
              <a:rPr lang="en-US" sz="4800" i="1" dirty="0">
                <a:solidFill>
                  <a:srgbClr val="FFFF00"/>
                </a:solidFill>
                <a:latin typeface="Times New Roman" panose="02020603050405020304" pitchFamily="18" charset="0"/>
                <a:cs typeface="Times New Roman" panose="02020603050405020304" pitchFamily="18" charset="0"/>
              </a:rPr>
              <a:t>competencies</a:t>
            </a:r>
            <a:r>
              <a:rPr lang="en-US" sz="4800" dirty="0">
                <a:solidFill>
                  <a:schemeClr val="bg1"/>
                </a:solidFill>
                <a:latin typeface="Times New Roman" panose="02020603050405020304" pitchFamily="18" charset="0"/>
                <a:cs typeface="Times New Roman" panose="02020603050405020304" pitchFamily="18" charset="0"/>
              </a:rPr>
              <a:t> we should develop and nurture, which for the most part, is our responsibility as </a:t>
            </a:r>
            <a:r>
              <a:rPr lang="en-US" sz="4800" i="1" dirty="0">
                <a:solidFill>
                  <a:srgbClr val="FF99FF"/>
                </a:solidFill>
                <a:latin typeface="Times New Roman" panose="02020603050405020304" pitchFamily="18" charset="0"/>
                <a:cs typeface="Times New Roman" panose="02020603050405020304" pitchFamily="18" charset="0"/>
              </a:rPr>
              <a:t>teachers</a:t>
            </a:r>
            <a:r>
              <a:rPr lang="en-US" sz="4800" dirty="0">
                <a:solidFill>
                  <a:schemeClr val="bg1"/>
                </a:solidFill>
                <a:latin typeface="Times New Roman" panose="02020603050405020304" pitchFamily="18" charset="0"/>
                <a:cs typeface="Times New Roman" panose="02020603050405020304" pitchFamily="18" charset="0"/>
              </a:rPr>
              <a:t> and </a:t>
            </a:r>
            <a:r>
              <a:rPr lang="en-US" sz="4800" i="1" dirty="0">
                <a:solidFill>
                  <a:srgbClr val="00FFFF"/>
                </a:solidFill>
                <a:latin typeface="Times New Roman" panose="02020603050405020304" pitchFamily="18" charset="0"/>
                <a:cs typeface="Times New Roman" panose="02020603050405020304" pitchFamily="18" charset="0"/>
              </a:rPr>
              <a:t>higher-learning institutions</a:t>
            </a:r>
            <a:r>
              <a:rPr lang="en-US" sz="4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0651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D959C052-E41F-1E13-6DAF-5BCA388D1D3C}"/>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CD4A2077-722C-28E4-EF88-316DB5CCAEDC}"/>
              </a:ext>
            </a:extLst>
          </p:cNvPr>
          <p:cNvSpPr>
            <a:spLocks noGrp="1"/>
          </p:cNvSpPr>
          <p:nvPr>
            <p:ph type="sldNum" sz="quarter" idx="4"/>
          </p:nvPr>
        </p:nvSpPr>
        <p:spPr/>
        <p:txBody>
          <a:bodyPr/>
          <a:lstStyle/>
          <a:p>
            <a:pPr>
              <a:defRPr/>
            </a:pPr>
            <a:fld id="{8D1FC6F8-0BCD-47E9-9C64-690771D9C143}" type="slidenum">
              <a:rPr lang="en-US" smtClean="0"/>
              <a:pPr>
                <a:defRPr/>
              </a:pPr>
              <a:t>18</a:t>
            </a:fld>
            <a:endParaRPr lang="en-US" dirty="0"/>
          </a:p>
        </p:txBody>
      </p:sp>
      <p:sp>
        <p:nvSpPr>
          <p:cNvPr id="11" name="Date Placeholder 10">
            <a:extLst>
              <a:ext uri="{FF2B5EF4-FFF2-40B4-BE49-F238E27FC236}">
                <a16:creationId xmlns:a16="http://schemas.microsoft.com/office/drawing/2014/main" id="{12FE62EE-5B03-B264-C744-12BCC0FD6665}"/>
              </a:ext>
            </a:extLst>
          </p:cNvPr>
          <p:cNvSpPr>
            <a:spLocks noGrp="1"/>
          </p:cNvSpPr>
          <p:nvPr>
            <p:ph type="dt" sz="half" idx="2"/>
          </p:nvPr>
        </p:nvSpPr>
        <p:spPr/>
        <p:txBody>
          <a:bodyPr/>
          <a:lstStyle/>
          <a:p>
            <a:pPr>
              <a:defRPr/>
            </a:pPr>
            <a:r>
              <a:rPr lang="en-US" cap="all"/>
              <a:t>May 21, 20XX</a:t>
            </a:r>
            <a:endParaRPr lang="en-US" cap="all" dirty="0"/>
          </a:p>
        </p:txBody>
      </p:sp>
      <p:sp>
        <p:nvSpPr>
          <p:cNvPr id="12" name="TextBox 11">
            <a:extLst>
              <a:ext uri="{FF2B5EF4-FFF2-40B4-BE49-F238E27FC236}">
                <a16:creationId xmlns:a16="http://schemas.microsoft.com/office/drawing/2014/main" id="{CFAC1A07-37CB-CED5-1B38-4DA338D8EAE0}"/>
              </a:ext>
            </a:extLst>
          </p:cNvPr>
          <p:cNvSpPr txBox="1"/>
          <p:nvPr/>
        </p:nvSpPr>
        <p:spPr>
          <a:xfrm>
            <a:off x="5136572" y="-117167"/>
            <a:ext cx="5905604" cy="6001643"/>
          </a:xfrm>
          <a:prstGeom prst="rect">
            <a:avLst/>
          </a:prstGeom>
          <a:noFill/>
        </p:spPr>
        <p:txBody>
          <a:bodyPr wrap="square" rtlCol="0">
            <a:spAutoFit/>
          </a:bodyPr>
          <a:lstStyle/>
          <a:p>
            <a:pPr algn="ctr"/>
            <a:r>
              <a:rPr lang="en-US" sz="4800" i="1" dirty="0">
                <a:solidFill>
                  <a:srgbClr val="00FFFF"/>
                </a:solidFill>
                <a:latin typeface="Times New Roman" panose="02020603050405020304" pitchFamily="18" charset="0"/>
                <a:cs typeface="Times New Roman" panose="02020603050405020304" pitchFamily="18" charset="0"/>
              </a:rPr>
              <a:t>Bibliometric Map </a:t>
            </a:r>
            <a:r>
              <a:rPr lang="en-US" sz="4800" dirty="0">
                <a:solidFill>
                  <a:schemeClr val="bg1"/>
                </a:solidFill>
                <a:latin typeface="Times New Roman" panose="02020603050405020304" pitchFamily="18" charset="0"/>
                <a:cs typeface="Times New Roman" panose="02020603050405020304" pitchFamily="18" charset="0"/>
              </a:rPr>
              <a:t>of What Makes Up </a:t>
            </a:r>
            <a:r>
              <a:rPr lang="en-US" sz="4800" i="1" dirty="0">
                <a:solidFill>
                  <a:srgbClr val="FFFF00"/>
                </a:solidFill>
                <a:latin typeface="Times New Roman" panose="02020603050405020304" pitchFamily="18" charset="0"/>
                <a:cs typeface="Times New Roman" panose="02020603050405020304" pitchFamily="18" charset="0"/>
              </a:rPr>
              <a:t>Industry 4.0 </a:t>
            </a:r>
            <a:r>
              <a:rPr lang="en-US" sz="4800" dirty="0">
                <a:solidFill>
                  <a:schemeClr val="bg1"/>
                </a:solidFill>
                <a:latin typeface="Times New Roman" panose="02020603050405020304" pitchFamily="18" charset="0"/>
                <a:cs typeface="Times New Roman" panose="02020603050405020304" pitchFamily="18" charset="0"/>
              </a:rPr>
              <a:t>and </a:t>
            </a:r>
            <a:r>
              <a:rPr lang="en-US" sz="4800" i="1" dirty="0">
                <a:solidFill>
                  <a:srgbClr val="FF99FF"/>
                </a:solidFill>
                <a:latin typeface="Times New Roman" panose="02020603050405020304" pitchFamily="18" charset="0"/>
                <a:cs typeface="Times New Roman" panose="02020603050405020304" pitchFamily="18" charset="0"/>
              </a:rPr>
              <a:t>Industry 5.0 </a:t>
            </a:r>
            <a:r>
              <a:rPr lang="en-US" sz="4800" i="1" dirty="0">
                <a:solidFill>
                  <a:srgbClr val="00FF00"/>
                </a:solidFill>
                <a:latin typeface="Times New Roman" panose="02020603050405020304" pitchFamily="18" charset="0"/>
                <a:cs typeface="Times New Roman" panose="02020603050405020304" pitchFamily="18" charset="0"/>
              </a:rPr>
              <a:t>Competences – </a:t>
            </a:r>
            <a:r>
              <a:rPr lang="en-US" sz="4800" i="1" dirty="0">
                <a:solidFill>
                  <a:schemeClr val="bg1"/>
                </a:solidFill>
                <a:latin typeface="Times New Roman" panose="02020603050405020304" pitchFamily="18" charset="0"/>
                <a:cs typeface="Times New Roman" panose="02020603050405020304" pitchFamily="18" charset="0"/>
              </a:rPr>
              <a:t>The emerging “</a:t>
            </a:r>
            <a:r>
              <a:rPr lang="en-US" sz="4800" i="1" dirty="0">
                <a:solidFill>
                  <a:srgbClr val="FF99FF"/>
                </a:solidFill>
                <a:latin typeface="Times New Roman" panose="02020603050405020304" pitchFamily="18" charset="0"/>
                <a:cs typeface="Times New Roman" panose="02020603050405020304" pitchFamily="18" charset="0"/>
              </a:rPr>
              <a:t>where</a:t>
            </a:r>
            <a:r>
              <a:rPr lang="en-US" sz="4800" i="1" dirty="0">
                <a:solidFill>
                  <a:schemeClr val="bg1"/>
                </a:solidFill>
                <a:latin typeface="Times New Roman" panose="02020603050405020304" pitchFamily="18" charset="0"/>
                <a:cs typeface="Times New Roman" panose="02020603050405020304" pitchFamily="18" charset="0"/>
              </a:rPr>
              <a:t>” we are to </a:t>
            </a:r>
            <a:r>
              <a:rPr lang="en-US" sz="4800" i="1" dirty="0">
                <a:solidFill>
                  <a:srgbClr val="FFFF00"/>
                </a:solidFill>
                <a:latin typeface="Times New Roman" panose="02020603050405020304" pitchFamily="18" charset="0"/>
                <a:cs typeface="Times New Roman" panose="02020603050405020304" pitchFamily="18" charset="0"/>
              </a:rPr>
              <a:t>compete</a:t>
            </a:r>
            <a:r>
              <a:rPr lang="en-US" sz="4800" i="1" dirty="0">
                <a:solidFill>
                  <a:schemeClr val="bg1"/>
                </a:solidFill>
                <a:latin typeface="Times New Roman" panose="02020603050405020304" pitchFamily="18" charset="0"/>
                <a:cs typeface="Times New Roman" panose="02020603050405020304" pitchFamily="18" charset="0"/>
              </a:rPr>
              <a:t> </a:t>
            </a:r>
            <a:r>
              <a:rPr lang="en-US" sz="4800" i="1" dirty="0">
                <a:solidFill>
                  <a:schemeClr val="accent6">
                    <a:lumMod val="60000"/>
                    <a:lumOff val="40000"/>
                  </a:schemeClr>
                </a:solidFill>
                <a:latin typeface="Times New Roman" panose="02020603050405020304" pitchFamily="18" charset="0"/>
                <a:cs typeface="Times New Roman" panose="02020603050405020304" pitchFamily="18" charset="0"/>
              </a:rPr>
              <a:t>globally</a:t>
            </a:r>
            <a:r>
              <a:rPr lang="en-US" sz="4800" i="1" dirty="0">
                <a:solidFill>
                  <a:schemeClr val="bg1"/>
                </a:solidFill>
                <a:latin typeface="Times New Roman" panose="02020603050405020304" pitchFamily="18" charset="0"/>
                <a:cs typeface="Times New Roman" panose="02020603050405020304" pitchFamily="18" charset="0"/>
              </a:rPr>
              <a:t>.</a:t>
            </a:r>
          </a:p>
        </p:txBody>
      </p:sp>
      <p:pic>
        <p:nvPicPr>
          <p:cNvPr id="4098" name="Picture 2" descr="Industry 4.0 - Guide to Fourth Industrial Revolution">
            <a:extLst>
              <a:ext uri="{FF2B5EF4-FFF2-40B4-BE49-F238E27FC236}">
                <a16:creationId xmlns:a16="http://schemas.microsoft.com/office/drawing/2014/main" id="{01F21C82-2C1F-474F-EF73-831BB7841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8" y="735432"/>
            <a:ext cx="4373944" cy="229802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s Industry 4.0? A Guide to the Fourth Industrial Revolution | PTC">
            <a:extLst>
              <a:ext uri="{FF2B5EF4-FFF2-40B4-BE49-F238E27FC236}">
                <a16:creationId xmlns:a16="http://schemas.microsoft.com/office/drawing/2014/main" id="{00399565-8673-D8D9-B81E-7A425DD60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44" y="3070510"/>
            <a:ext cx="4373944" cy="2186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344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C1C7B732-3DE6-6CCF-528F-C7795ED399D6}"/>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AD23E060-4A96-4DB6-70F2-394D25D7874D}"/>
              </a:ext>
            </a:extLst>
          </p:cNvPr>
          <p:cNvSpPr>
            <a:spLocks noGrp="1"/>
          </p:cNvSpPr>
          <p:nvPr>
            <p:ph type="sldNum" sz="quarter" idx="4"/>
          </p:nvPr>
        </p:nvSpPr>
        <p:spPr/>
        <p:txBody>
          <a:bodyPr/>
          <a:lstStyle/>
          <a:p>
            <a:pPr>
              <a:defRPr/>
            </a:pPr>
            <a:fld id="{8D1FC6F8-0BCD-47E9-9C64-690771D9C143}" type="slidenum">
              <a:rPr lang="en-US" smtClean="0"/>
              <a:pPr>
                <a:defRPr/>
              </a:pPr>
              <a:t>19</a:t>
            </a:fld>
            <a:endParaRPr lang="en-US" dirty="0"/>
          </a:p>
        </p:txBody>
      </p:sp>
      <p:sp>
        <p:nvSpPr>
          <p:cNvPr id="11" name="Date Placeholder 10">
            <a:extLst>
              <a:ext uri="{FF2B5EF4-FFF2-40B4-BE49-F238E27FC236}">
                <a16:creationId xmlns:a16="http://schemas.microsoft.com/office/drawing/2014/main" id="{44E0A11B-D18E-CFF8-244C-A45FF5483FCF}"/>
              </a:ext>
            </a:extLst>
          </p:cNvPr>
          <p:cNvSpPr>
            <a:spLocks noGrp="1"/>
          </p:cNvSpPr>
          <p:nvPr>
            <p:ph type="dt" sz="half" idx="2"/>
          </p:nvPr>
        </p:nvSpPr>
        <p:spPr/>
        <p:txBody>
          <a:bodyPr/>
          <a:lstStyle/>
          <a:p>
            <a:pPr>
              <a:defRPr/>
            </a:pPr>
            <a:r>
              <a:rPr lang="en-US" cap="all"/>
              <a:t>May 21, 20XX</a:t>
            </a:r>
            <a:endParaRPr lang="en-US" cap="all" dirty="0"/>
          </a:p>
        </p:txBody>
      </p:sp>
      <p:pic>
        <p:nvPicPr>
          <p:cNvPr id="12" name="Picture 11">
            <a:extLst>
              <a:ext uri="{FF2B5EF4-FFF2-40B4-BE49-F238E27FC236}">
                <a16:creationId xmlns:a16="http://schemas.microsoft.com/office/drawing/2014/main" id="{83C01E19-9F6D-0550-C701-83F29B18F688}"/>
              </a:ext>
            </a:extLst>
          </p:cNvPr>
          <p:cNvPicPr>
            <a:picLocks noChangeAspect="1"/>
          </p:cNvPicPr>
          <p:nvPr/>
        </p:nvPicPr>
        <p:blipFill>
          <a:blip r:embed="rId2"/>
          <a:stretch>
            <a:fillRect/>
          </a:stretch>
        </p:blipFill>
        <p:spPr>
          <a:xfrm>
            <a:off x="1828343" y="518785"/>
            <a:ext cx="7912816" cy="4914405"/>
          </a:xfrm>
          <a:prstGeom prst="rect">
            <a:avLst/>
          </a:prstGeom>
        </p:spPr>
      </p:pic>
      <p:sp>
        <p:nvSpPr>
          <p:cNvPr id="2" name="TextBox 1">
            <a:extLst>
              <a:ext uri="{FF2B5EF4-FFF2-40B4-BE49-F238E27FC236}">
                <a16:creationId xmlns:a16="http://schemas.microsoft.com/office/drawing/2014/main" id="{38DB4628-B345-55CE-0634-E11A02552FBC}"/>
              </a:ext>
            </a:extLst>
          </p:cNvPr>
          <p:cNvSpPr txBox="1"/>
          <p:nvPr/>
        </p:nvSpPr>
        <p:spPr>
          <a:xfrm>
            <a:off x="5855480" y="5433190"/>
            <a:ext cx="4070345"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Bibliometric Map: Source: Own Research</a:t>
            </a:r>
          </a:p>
        </p:txBody>
      </p:sp>
      <p:sp>
        <p:nvSpPr>
          <p:cNvPr id="3" name="TextBox 2">
            <a:extLst>
              <a:ext uri="{FF2B5EF4-FFF2-40B4-BE49-F238E27FC236}">
                <a16:creationId xmlns:a16="http://schemas.microsoft.com/office/drawing/2014/main" id="{DC28D7CB-2542-F0B0-433A-A5245FDDAD0C}"/>
              </a:ext>
            </a:extLst>
          </p:cNvPr>
          <p:cNvSpPr txBox="1"/>
          <p:nvPr/>
        </p:nvSpPr>
        <p:spPr>
          <a:xfrm rot="16200000">
            <a:off x="8493382" y="3927087"/>
            <a:ext cx="2864887"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Industry 4.0 and Industry 5.0</a:t>
            </a:r>
          </a:p>
        </p:txBody>
      </p:sp>
    </p:spTree>
    <p:extLst>
      <p:ext uri="{BB962C8B-B14F-4D97-AF65-F5344CB8AC3E}">
        <p14:creationId xmlns:p14="http://schemas.microsoft.com/office/powerpoint/2010/main" val="334013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Placeholder 115">
            <a:extLst>
              <a:ext uri="{FF2B5EF4-FFF2-40B4-BE49-F238E27FC236}">
                <a16:creationId xmlns:a16="http://schemas.microsoft.com/office/drawing/2014/main" id="{2F0ECB9B-426D-40BC-918A-2C82968A05C8}"/>
              </a:ext>
            </a:extLst>
          </p:cNvPr>
          <p:cNvPicPr>
            <a:picLocks noGrp="1" noChangeAspect="1"/>
          </p:cNvPicPr>
          <p:nvPr>
            <p:ph type="pic" sz="quarter" idx="13"/>
          </p:nvPr>
        </p:nvPicPr>
        <p:blipFill>
          <a:blip r:embed="rId2"/>
          <a:srcRect/>
          <a:stretch/>
        </p:blipFill>
        <p:spPr>
          <a:xfrm>
            <a:off x="7611950" y="1362694"/>
            <a:ext cx="3527091" cy="3463540"/>
          </a:xfrm>
          <a:blipFill>
            <a:blip r:embed="rId3"/>
            <a:stretch>
              <a:fillRect/>
            </a:stretch>
          </a:blipFill>
        </p:spPr>
      </p:pic>
      <p:sp>
        <p:nvSpPr>
          <p:cNvPr id="10" name="Footer Placeholder 9">
            <a:extLst>
              <a:ext uri="{FF2B5EF4-FFF2-40B4-BE49-F238E27FC236}">
                <a16:creationId xmlns:a16="http://schemas.microsoft.com/office/drawing/2014/main" id="{B2981E3D-54C8-4A85-9DAB-CE41C50EA30D}"/>
              </a:ext>
            </a:extLst>
          </p:cNvPr>
          <p:cNvSpPr>
            <a:spLocks noGrp="1"/>
          </p:cNvSpPr>
          <p:nvPr>
            <p:ph type="ftr" sz="quarter" idx="3"/>
          </p:nvPr>
        </p:nvSpPr>
        <p:spPr>
          <a:xfrm rot="5400000">
            <a:off x="10541127" y="1408176"/>
            <a:ext cx="2770499" cy="365125"/>
          </a:xfrm>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122A69A8-1CA3-486A-A675-DB22FF0D4A74}"/>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2</a:t>
            </a:fld>
            <a:endParaRPr lang="en-US" dirty="0"/>
          </a:p>
        </p:txBody>
      </p:sp>
      <p:sp>
        <p:nvSpPr>
          <p:cNvPr id="35" name="Date Placeholder 34">
            <a:extLst>
              <a:ext uri="{FF2B5EF4-FFF2-40B4-BE49-F238E27FC236}">
                <a16:creationId xmlns:a16="http://schemas.microsoft.com/office/drawing/2014/main" id="{3802946B-CCE3-410C-94E7-47B2DFBB5F71}"/>
              </a:ext>
            </a:extLst>
          </p:cNvPr>
          <p:cNvSpPr>
            <a:spLocks noGrp="1"/>
          </p:cNvSpPr>
          <p:nvPr>
            <p:ph type="dt" sz="half" idx="2"/>
          </p:nvPr>
        </p:nvSpPr>
        <p:spPr>
          <a:xfrm rot="5400000">
            <a:off x="10595991" y="5074920"/>
            <a:ext cx="2647667" cy="365125"/>
          </a:xfrm>
        </p:spPr>
        <p:txBody>
          <a:bodyPr/>
          <a:lstStyle/>
          <a:p>
            <a:r>
              <a:rPr lang="en-US"/>
              <a:t>May 21, 20XX</a:t>
            </a:r>
            <a:endParaRPr lang="en-US" dirty="0"/>
          </a:p>
        </p:txBody>
      </p:sp>
      <p:sp>
        <p:nvSpPr>
          <p:cNvPr id="2" name="TextBox 1">
            <a:extLst>
              <a:ext uri="{FF2B5EF4-FFF2-40B4-BE49-F238E27FC236}">
                <a16:creationId xmlns:a16="http://schemas.microsoft.com/office/drawing/2014/main" id="{17705A1E-70CF-55B2-6EC5-F205F308EFDC}"/>
              </a:ext>
            </a:extLst>
          </p:cNvPr>
          <p:cNvSpPr txBox="1"/>
          <p:nvPr/>
        </p:nvSpPr>
        <p:spPr>
          <a:xfrm>
            <a:off x="713434" y="1165609"/>
            <a:ext cx="5888334" cy="4832092"/>
          </a:xfrm>
          <a:prstGeom prst="rect">
            <a:avLst/>
          </a:prstGeom>
          <a:noFill/>
        </p:spPr>
        <p:txBody>
          <a:bodyPr wrap="square" rtlCol="0">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i="1" dirty="0">
                <a:solidFill>
                  <a:srgbClr val="FFFF00"/>
                </a:solidFill>
                <a:latin typeface="Times New Roman" panose="02020603050405020304" pitchFamily="18" charset="0"/>
                <a:cs typeface="Times New Roman" panose="02020603050405020304" pitchFamily="18" charset="0"/>
              </a:rPr>
              <a:t>Competence</a:t>
            </a:r>
            <a:r>
              <a:rPr lang="en-US" sz="4400" dirty="0">
                <a:solidFill>
                  <a:schemeClr val="bg1"/>
                </a:solidFill>
                <a:latin typeface="Times New Roman" panose="02020603050405020304" pitchFamily="18" charset="0"/>
                <a:cs typeface="Times New Roman" panose="02020603050405020304" pitchFamily="18" charset="0"/>
              </a:rPr>
              <a:t> Perspective of “</a:t>
            </a:r>
            <a:r>
              <a:rPr lang="en-US" sz="4400" dirty="0">
                <a:solidFill>
                  <a:schemeClr val="accent6">
                    <a:lumMod val="60000"/>
                    <a:lumOff val="40000"/>
                  </a:schemeClr>
                </a:solidFill>
                <a:latin typeface="Times New Roman" panose="02020603050405020304" pitchFamily="18" charset="0"/>
                <a:cs typeface="Times New Roman" panose="02020603050405020304" pitchFamily="18" charset="0"/>
              </a:rPr>
              <a:t>Career Orientation</a:t>
            </a:r>
            <a:r>
              <a:rPr lang="en-US" sz="4400" dirty="0">
                <a:solidFill>
                  <a:schemeClr val="bg1"/>
                </a:solidFill>
                <a:latin typeface="Times New Roman" panose="02020603050405020304" pitchFamily="18" charset="0"/>
                <a:cs typeface="Times New Roman" panose="02020603050405020304" pitchFamily="18" charset="0"/>
              </a:rPr>
              <a:t>” in the Context of </a:t>
            </a:r>
            <a:r>
              <a:rPr lang="en-US" sz="4400" dirty="0">
                <a:solidFill>
                  <a:srgbClr val="FF99FF"/>
                </a:solidFill>
                <a:latin typeface="Times New Roman" panose="02020603050405020304" pitchFamily="18" charset="0"/>
                <a:cs typeface="Times New Roman" panose="02020603050405020304" pitchFamily="18" charset="0"/>
              </a:rPr>
              <a:t>Industry 4.0 </a:t>
            </a:r>
            <a:r>
              <a:rPr lang="en-US" sz="4400" dirty="0">
                <a:solidFill>
                  <a:schemeClr val="bg1"/>
                </a:solidFill>
                <a:latin typeface="Times New Roman" panose="02020603050405020304" pitchFamily="18" charset="0"/>
                <a:cs typeface="Times New Roman" panose="02020603050405020304" pitchFamily="18" charset="0"/>
              </a:rPr>
              <a:t>and </a:t>
            </a:r>
            <a:r>
              <a:rPr lang="en-US" sz="4400" dirty="0">
                <a:solidFill>
                  <a:srgbClr val="FFC000"/>
                </a:solidFill>
                <a:latin typeface="Times New Roman" panose="02020603050405020304" pitchFamily="18" charset="0"/>
                <a:cs typeface="Times New Roman" panose="02020603050405020304" pitchFamily="18" charset="0"/>
              </a:rPr>
              <a:t>Industry 5.0 </a:t>
            </a:r>
            <a:r>
              <a:rPr lang="en-US" sz="4400" dirty="0">
                <a:solidFill>
                  <a:schemeClr val="bg1"/>
                </a:solidFill>
                <a:latin typeface="Times New Roman" panose="02020603050405020304" pitchFamily="18" charset="0"/>
                <a:cs typeface="Times New Roman" panose="02020603050405020304" pitchFamily="18" charset="0"/>
              </a:rPr>
              <a:t>– Derived from the </a:t>
            </a:r>
            <a:r>
              <a:rPr lang="en-US" sz="4400" dirty="0">
                <a:solidFill>
                  <a:srgbClr val="66FF66"/>
                </a:solidFill>
                <a:latin typeface="Times New Roman" panose="02020603050405020304" pitchFamily="18" charset="0"/>
                <a:cs typeface="Times New Roman" panose="02020603050405020304" pitchFamily="18" charset="0"/>
              </a:rPr>
              <a:t>Bibliometric Base</a:t>
            </a:r>
            <a:r>
              <a:rPr lang="en-US" sz="4400" dirty="0">
                <a:solidFill>
                  <a:schemeClr val="bg1"/>
                </a:solidFill>
                <a:latin typeface="Times New Roman" panose="02020603050405020304" pitchFamily="18" charset="0"/>
                <a:cs typeface="Times New Roman" panose="02020603050405020304" pitchFamily="18" charset="0"/>
              </a:rPr>
              <a:t>.</a:t>
            </a:r>
          </a:p>
        </p:txBody>
      </p:sp>
      <p:pic>
        <p:nvPicPr>
          <p:cNvPr id="4098" name="Picture 2" descr="images">
            <a:extLst>
              <a:ext uri="{FF2B5EF4-FFF2-40B4-BE49-F238E27FC236}">
                <a16:creationId xmlns:a16="http://schemas.microsoft.com/office/drawing/2014/main" id="{C2FF7D5B-28FF-D4DF-55AE-65E8B206F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596" y="5287904"/>
            <a:ext cx="2133270" cy="1419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3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897801D3-24AE-F145-A121-EF1E28F6550F}"/>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019C985E-8305-1D4C-5465-57EF65D0DEA1}"/>
              </a:ext>
            </a:extLst>
          </p:cNvPr>
          <p:cNvSpPr>
            <a:spLocks noGrp="1"/>
          </p:cNvSpPr>
          <p:nvPr>
            <p:ph type="sldNum" sz="quarter" idx="4"/>
          </p:nvPr>
        </p:nvSpPr>
        <p:spPr/>
        <p:txBody>
          <a:bodyPr/>
          <a:lstStyle/>
          <a:p>
            <a:pPr>
              <a:defRPr/>
            </a:pPr>
            <a:fld id="{8D1FC6F8-0BCD-47E9-9C64-690771D9C143}" type="slidenum">
              <a:rPr lang="en-US" smtClean="0"/>
              <a:pPr>
                <a:defRPr/>
              </a:pPr>
              <a:t>20</a:t>
            </a:fld>
            <a:endParaRPr lang="en-US" dirty="0"/>
          </a:p>
        </p:txBody>
      </p:sp>
      <p:sp>
        <p:nvSpPr>
          <p:cNvPr id="11" name="Date Placeholder 10">
            <a:extLst>
              <a:ext uri="{FF2B5EF4-FFF2-40B4-BE49-F238E27FC236}">
                <a16:creationId xmlns:a16="http://schemas.microsoft.com/office/drawing/2014/main" id="{4AD311FB-7A05-50A6-F271-7D33DDED4F15}"/>
              </a:ext>
            </a:extLst>
          </p:cNvPr>
          <p:cNvSpPr>
            <a:spLocks noGrp="1"/>
          </p:cNvSpPr>
          <p:nvPr>
            <p:ph type="dt" sz="half" idx="2"/>
          </p:nvPr>
        </p:nvSpPr>
        <p:spPr/>
        <p:txBody>
          <a:bodyPr/>
          <a:lstStyle/>
          <a:p>
            <a:pPr>
              <a:defRPr/>
            </a:pPr>
            <a:r>
              <a:rPr lang="en-US" cap="all"/>
              <a:t>May 21, 20XX</a:t>
            </a:r>
            <a:endParaRPr lang="en-US" cap="all" dirty="0"/>
          </a:p>
        </p:txBody>
      </p:sp>
      <p:grpSp>
        <p:nvGrpSpPr>
          <p:cNvPr id="12" name="Group 11">
            <a:extLst>
              <a:ext uri="{FF2B5EF4-FFF2-40B4-BE49-F238E27FC236}">
                <a16:creationId xmlns:a16="http://schemas.microsoft.com/office/drawing/2014/main" id="{E32ABD94-69DE-F7AD-3C5D-6B2A8AD614DA}"/>
              </a:ext>
            </a:extLst>
          </p:cNvPr>
          <p:cNvGrpSpPr/>
          <p:nvPr/>
        </p:nvGrpSpPr>
        <p:grpSpPr>
          <a:xfrm>
            <a:off x="649945" y="427239"/>
            <a:ext cx="10172246" cy="5403856"/>
            <a:chOff x="1110342" y="137033"/>
            <a:chExt cx="10172246" cy="5403856"/>
          </a:xfrm>
        </p:grpSpPr>
        <p:sp>
          <p:nvSpPr>
            <p:cNvPr id="13" name="Freeform 5">
              <a:extLst>
                <a:ext uri="{FF2B5EF4-FFF2-40B4-BE49-F238E27FC236}">
                  <a16:creationId xmlns:a16="http://schemas.microsoft.com/office/drawing/2014/main" id="{3DD76A38-6612-7451-4C91-B4D79C988F96}"/>
                </a:ext>
              </a:extLst>
            </p:cNvPr>
            <p:cNvSpPr>
              <a:spLocks/>
            </p:cNvSpPr>
            <p:nvPr/>
          </p:nvSpPr>
          <p:spPr bwMode="auto">
            <a:xfrm>
              <a:off x="4944854" y="1709663"/>
              <a:ext cx="1491862" cy="1077632"/>
            </a:xfrm>
            <a:custGeom>
              <a:avLst/>
              <a:gdLst>
                <a:gd name="T0" fmla="*/ 752 w 752"/>
                <a:gd name="T1" fmla="*/ 0 h 543"/>
                <a:gd name="T2" fmla="*/ 0 w 752"/>
                <a:gd name="T3" fmla="*/ 312 h 543"/>
                <a:gd name="T4" fmla="*/ 230 w 752"/>
                <a:gd name="T5" fmla="*/ 543 h 543"/>
                <a:gd name="T6" fmla="*/ 438 w 752"/>
                <a:gd name="T7" fmla="*/ 403 h 543"/>
                <a:gd name="T8" fmla="*/ 538 w 752"/>
                <a:gd name="T9" fmla="*/ 517 h 543"/>
                <a:gd name="T10" fmla="*/ 529 w 752"/>
                <a:gd name="T11" fmla="*/ 366 h 543"/>
                <a:gd name="T12" fmla="*/ 752 w 752"/>
                <a:gd name="T13" fmla="*/ 326 h 543"/>
                <a:gd name="T14" fmla="*/ 752 w 752"/>
                <a:gd name="T15" fmla="*/ 0 h 5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2" h="543">
                  <a:moveTo>
                    <a:pt x="752" y="0"/>
                  </a:moveTo>
                  <a:cubicBezTo>
                    <a:pt x="461" y="8"/>
                    <a:pt x="197" y="125"/>
                    <a:pt x="0" y="312"/>
                  </a:cubicBezTo>
                  <a:cubicBezTo>
                    <a:pt x="230" y="543"/>
                    <a:pt x="230" y="543"/>
                    <a:pt x="230" y="543"/>
                  </a:cubicBezTo>
                  <a:cubicBezTo>
                    <a:pt x="292" y="486"/>
                    <a:pt x="361" y="439"/>
                    <a:pt x="438" y="403"/>
                  </a:cubicBezTo>
                  <a:cubicBezTo>
                    <a:pt x="538" y="517"/>
                    <a:pt x="538" y="517"/>
                    <a:pt x="538" y="517"/>
                  </a:cubicBezTo>
                  <a:cubicBezTo>
                    <a:pt x="529" y="366"/>
                    <a:pt x="529" y="366"/>
                    <a:pt x="529" y="366"/>
                  </a:cubicBezTo>
                  <a:cubicBezTo>
                    <a:pt x="599" y="343"/>
                    <a:pt x="674" y="329"/>
                    <a:pt x="752" y="326"/>
                  </a:cubicBezTo>
                  <a:lnTo>
                    <a:pt x="752" y="0"/>
                  </a:lnTo>
                  <a:close/>
                </a:path>
              </a:pathLst>
            </a:custGeom>
            <a:solidFill>
              <a:schemeClr val="accent1"/>
            </a:solidFill>
            <a:ln>
              <a:noFill/>
            </a:ln>
          </p:spPr>
          <p:txBody>
            <a:bodyPr vert="horz" wrap="square" lIns="91416" tIns="45708" rIns="91416" bIns="45708" numCol="1" anchor="t" anchorCtr="0" compatLnSpc="1">
              <a:prstTxWarp prst="textNoShape">
                <a:avLst/>
              </a:prstTxWarp>
            </a:bodyP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4" name="Freeform 6">
              <a:extLst>
                <a:ext uri="{FF2B5EF4-FFF2-40B4-BE49-F238E27FC236}">
                  <a16:creationId xmlns:a16="http://schemas.microsoft.com/office/drawing/2014/main" id="{63D4383E-9766-ABE1-91D0-B2B3166F465E}"/>
                </a:ext>
              </a:extLst>
            </p:cNvPr>
            <p:cNvSpPr>
              <a:spLocks/>
            </p:cNvSpPr>
            <p:nvPr/>
          </p:nvSpPr>
          <p:spPr bwMode="auto">
            <a:xfrm>
              <a:off x="4237013" y="2427025"/>
              <a:ext cx="1079219" cy="1493448"/>
            </a:xfrm>
            <a:custGeom>
              <a:avLst/>
              <a:gdLst>
                <a:gd name="T0" fmla="*/ 544 w 544"/>
                <a:gd name="T1" fmla="*/ 515 h 752"/>
                <a:gd name="T2" fmla="*/ 418 w 544"/>
                <a:gd name="T3" fmla="*/ 403 h 752"/>
                <a:gd name="T4" fmla="*/ 539 w 544"/>
                <a:gd name="T5" fmla="*/ 231 h 752"/>
                <a:gd name="T6" fmla="*/ 308 w 544"/>
                <a:gd name="T7" fmla="*/ 0 h 752"/>
                <a:gd name="T8" fmla="*/ 0 w 544"/>
                <a:gd name="T9" fmla="*/ 752 h 752"/>
                <a:gd name="T10" fmla="*/ 326 w 544"/>
                <a:gd name="T11" fmla="*/ 752 h 752"/>
                <a:gd name="T12" fmla="*/ 374 w 544"/>
                <a:gd name="T13" fmla="*/ 504 h 752"/>
                <a:gd name="T14" fmla="*/ 544 w 544"/>
                <a:gd name="T15" fmla="*/ 515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 h="752">
                  <a:moveTo>
                    <a:pt x="544" y="515"/>
                  </a:moveTo>
                  <a:cubicBezTo>
                    <a:pt x="418" y="403"/>
                    <a:pt x="418" y="403"/>
                    <a:pt x="418" y="403"/>
                  </a:cubicBezTo>
                  <a:cubicBezTo>
                    <a:pt x="451" y="341"/>
                    <a:pt x="491" y="283"/>
                    <a:pt x="539" y="231"/>
                  </a:cubicBezTo>
                  <a:cubicBezTo>
                    <a:pt x="308" y="0"/>
                    <a:pt x="308" y="0"/>
                    <a:pt x="308" y="0"/>
                  </a:cubicBezTo>
                  <a:cubicBezTo>
                    <a:pt x="123" y="198"/>
                    <a:pt x="7" y="461"/>
                    <a:pt x="0" y="752"/>
                  </a:cubicBezTo>
                  <a:cubicBezTo>
                    <a:pt x="326" y="752"/>
                    <a:pt x="326" y="752"/>
                    <a:pt x="326" y="752"/>
                  </a:cubicBezTo>
                  <a:cubicBezTo>
                    <a:pt x="329" y="665"/>
                    <a:pt x="346" y="582"/>
                    <a:pt x="374" y="504"/>
                  </a:cubicBezTo>
                  <a:lnTo>
                    <a:pt x="544" y="515"/>
                  </a:lnTo>
                  <a:close/>
                </a:path>
              </a:pathLst>
            </a:custGeom>
            <a:solidFill>
              <a:schemeClr val="accent2"/>
            </a:solidFill>
            <a:ln>
              <a:noFill/>
            </a:ln>
          </p:spPr>
          <p:txBody>
            <a:bodyPr vert="horz" wrap="square" lIns="91416" tIns="45708" rIns="91416" bIns="45708" numCol="1" anchor="t" anchorCtr="0" compatLnSpc="1">
              <a:prstTxWarp prst="textNoShape">
                <a:avLst/>
              </a:prstTxWarp>
            </a:bodyP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5" name="Freeform 7">
              <a:extLst>
                <a:ext uri="{FF2B5EF4-FFF2-40B4-BE49-F238E27FC236}">
                  <a16:creationId xmlns:a16="http://schemas.microsoft.com/office/drawing/2014/main" id="{4BB5A06E-9AF6-254B-52C0-747AE7B4648B}"/>
                </a:ext>
              </a:extLst>
            </p:cNvPr>
            <p:cNvSpPr>
              <a:spLocks/>
            </p:cNvSpPr>
            <p:nvPr/>
          </p:nvSpPr>
          <p:spPr bwMode="auto">
            <a:xfrm>
              <a:off x="4237014" y="4056963"/>
              <a:ext cx="1077633" cy="1483926"/>
            </a:xfrm>
            <a:custGeom>
              <a:avLst/>
              <a:gdLst>
                <a:gd name="T0" fmla="*/ 402 w 543"/>
                <a:gd name="T1" fmla="*/ 308 h 747"/>
                <a:gd name="T2" fmla="*/ 535 w 543"/>
                <a:gd name="T3" fmla="*/ 192 h 747"/>
                <a:gd name="T4" fmla="*/ 361 w 543"/>
                <a:gd name="T5" fmla="*/ 203 h 747"/>
                <a:gd name="T6" fmla="*/ 326 w 543"/>
                <a:gd name="T7" fmla="*/ 0 h 747"/>
                <a:gd name="T8" fmla="*/ 0 w 543"/>
                <a:gd name="T9" fmla="*/ 0 h 747"/>
                <a:gd name="T10" fmla="*/ 312 w 543"/>
                <a:gd name="T11" fmla="*/ 747 h 747"/>
                <a:gd name="T12" fmla="*/ 543 w 543"/>
                <a:gd name="T13" fmla="*/ 517 h 747"/>
                <a:gd name="T14" fmla="*/ 402 w 543"/>
                <a:gd name="T15" fmla="*/ 308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3" h="747">
                  <a:moveTo>
                    <a:pt x="402" y="308"/>
                  </a:moveTo>
                  <a:cubicBezTo>
                    <a:pt x="535" y="192"/>
                    <a:pt x="535" y="192"/>
                    <a:pt x="535" y="192"/>
                  </a:cubicBezTo>
                  <a:cubicBezTo>
                    <a:pt x="361" y="203"/>
                    <a:pt x="361" y="203"/>
                    <a:pt x="361" y="203"/>
                  </a:cubicBezTo>
                  <a:cubicBezTo>
                    <a:pt x="342" y="138"/>
                    <a:pt x="329" y="70"/>
                    <a:pt x="326" y="0"/>
                  </a:cubicBezTo>
                  <a:cubicBezTo>
                    <a:pt x="0" y="0"/>
                    <a:pt x="0" y="0"/>
                    <a:pt x="0" y="0"/>
                  </a:cubicBezTo>
                  <a:cubicBezTo>
                    <a:pt x="10" y="289"/>
                    <a:pt x="127" y="551"/>
                    <a:pt x="312" y="747"/>
                  </a:cubicBezTo>
                  <a:cubicBezTo>
                    <a:pt x="543" y="517"/>
                    <a:pt x="543" y="517"/>
                    <a:pt x="543" y="517"/>
                  </a:cubicBezTo>
                  <a:cubicBezTo>
                    <a:pt x="486" y="455"/>
                    <a:pt x="438" y="385"/>
                    <a:pt x="402" y="308"/>
                  </a:cubicBezTo>
                  <a:close/>
                </a:path>
              </a:pathLst>
            </a:custGeom>
            <a:solidFill>
              <a:schemeClr val="accent3"/>
            </a:solidFill>
            <a:ln>
              <a:noFill/>
            </a:ln>
          </p:spPr>
          <p:txBody>
            <a:bodyPr vert="horz" wrap="square" lIns="91416" tIns="45708" rIns="91416" bIns="45708" numCol="1" anchor="t" anchorCtr="0" compatLnSpc="1">
              <a:prstTxWarp prst="textNoShape">
                <a:avLst/>
              </a:prstTxWarp>
            </a:bodyP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6" name="Freeform 10">
              <a:extLst>
                <a:ext uri="{FF2B5EF4-FFF2-40B4-BE49-F238E27FC236}">
                  <a16:creationId xmlns:a16="http://schemas.microsoft.com/office/drawing/2014/main" id="{12DBDC65-E073-8103-284A-C8243465F544}"/>
                </a:ext>
              </a:extLst>
            </p:cNvPr>
            <p:cNvSpPr>
              <a:spLocks/>
            </p:cNvSpPr>
            <p:nvPr/>
          </p:nvSpPr>
          <p:spPr bwMode="auto">
            <a:xfrm>
              <a:off x="7695275" y="4056963"/>
              <a:ext cx="1077633" cy="1483926"/>
            </a:xfrm>
            <a:custGeom>
              <a:avLst/>
              <a:gdLst>
                <a:gd name="T0" fmla="*/ 217 w 543"/>
                <a:gd name="T1" fmla="*/ 0 h 747"/>
                <a:gd name="T2" fmla="*/ 180 w 543"/>
                <a:gd name="T3" fmla="*/ 210 h 747"/>
                <a:gd name="T4" fmla="*/ 6 w 543"/>
                <a:gd name="T5" fmla="*/ 199 h 747"/>
                <a:gd name="T6" fmla="*/ 138 w 543"/>
                <a:gd name="T7" fmla="*/ 315 h 747"/>
                <a:gd name="T8" fmla="*/ 0 w 543"/>
                <a:gd name="T9" fmla="*/ 517 h 747"/>
                <a:gd name="T10" fmla="*/ 231 w 543"/>
                <a:gd name="T11" fmla="*/ 747 h 747"/>
                <a:gd name="T12" fmla="*/ 543 w 543"/>
                <a:gd name="T13" fmla="*/ 0 h 747"/>
                <a:gd name="T14" fmla="*/ 217 w 543"/>
                <a:gd name="T15" fmla="*/ 0 h 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3" h="747">
                  <a:moveTo>
                    <a:pt x="217" y="0"/>
                  </a:moveTo>
                  <a:cubicBezTo>
                    <a:pt x="214" y="73"/>
                    <a:pt x="201" y="143"/>
                    <a:pt x="180" y="210"/>
                  </a:cubicBezTo>
                  <a:cubicBezTo>
                    <a:pt x="6" y="199"/>
                    <a:pt x="6" y="199"/>
                    <a:pt x="6" y="199"/>
                  </a:cubicBezTo>
                  <a:cubicBezTo>
                    <a:pt x="138" y="315"/>
                    <a:pt x="138" y="315"/>
                    <a:pt x="138" y="315"/>
                  </a:cubicBezTo>
                  <a:cubicBezTo>
                    <a:pt x="102" y="389"/>
                    <a:pt x="56" y="457"/>
                    <a:pt x="0" y="517"/>
                  </a:cubicBezTo>
                  <a:cubicBezTo>
                    <a:pt x="231" y="747"/>
                    <a:pt x="231" y="747"/>
                    <a:pt x="231" y="747"/>
                  </a:cubicBezTo>
                  <a:cubicBezTo>
                    <a:pt x="417" y="551"/>
                    <a:pt x="534" y="289"/>
                    <a:pt x="543" y="0"/>
                  </a:cubicBezTo>
                  <a:lnTo>
                    <a:pt x="217" y="0"/>
                  </a:lnTo>
                  <a:close/>
                </a:path>
              </a:pathLst>
            </a:custGeom>
            <a:solidFill>
              <a:schemeClr val="accent3">
                <a:lumMod val="75000"/>
              </a:schemeClr>
            </a:solidFill>
            <a:ln>
              <a:noFill/>
            </a:ln>
          </p:spPr>
          <p:txBody>
            <a:bodyPr vert="horz" wrap="square" lIns="91416" tIns="45708" rIns="91416" bIns="45708" numCol="1" anchor="t" anchorCtr="0" compatLnSpc="1">
              <a:prstTxWarp prst="textNoShape">
                <a:avLst/>
              </a:prstTxWarp>
            </a:bodyP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7" name="Freeform 11">
              <a:extLst>
                <a:ext uri="{FF2B5EF4-FFF2-40B4-BE49-F238E27FC236}">
                  <a16:creationId xmlns:a16="http://schemas.microsoft.com/office/drawing/2014/main" id="{FA3B2322-0C64-CBC1-04B3-B67D8D7B5A47}"/>
                </a:ext>
              </a:extLst>
            </p:cNvPr>
            <p:cNvSpPr>
              <a:spLocks/>
            </p:cNvSpPr>
            <p:nvPr/>
          </p:nvSpPr>
          <p:spPr bwMode="auto">
            <a:xfrm>
              <a:off x="7695275" y="2427025"/>
              <a:ext cx="1079219" cy="1493448"/>
            </a:xfrm>
            <a:custGeom>
              <a:avLst/>
              <a:gdLst>
                <a:gd name="T0" fmla="*/ 544 w 544"/>
                <a:gd name="T1" fmla="*/ 752 h 752"/>
                <a:gd name="T2" fmla="*/ 235 w 544"/>
                <a:gd name="T3" fmla="*/ 0 h 752"/>
                <a:gd name="T4" fmla="*/ 5 w 544"/>
                <a:gd name="T5" fmla="*/ 231 h 752"/>
                <a:gd name="T6" fmla="*/ 130 w 544"/>
                <a:gd name="T7" fmla="*/ 413 h 752"/>
                <a:gd name="T8" fmla="*/ 0 w 544"/>
                <a:gd name="T9" fmla="*/ 527 h 752"/>
                <a:gd name="T10" fmla="*/ 174 w 544"/>
                <a:gd name="T11" fmla="*/ 517 h 752"/>
                <a:gd name="T12" fmla="*/ 218 w 544"/>
                <a:gd name="T13" fmla="*/ 752 h 752"/>
                <a:gd name="T14" fmla="*/ 544 w 544"/>
                <a:gd name="T15" fmla="*/ 752 h 7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4" h="752">
                  <a:moveTo>
                    <a:pt x="544" y="752"/>
                  </a:moveTo>
                  <a:cubicBezTo>
                    <a:pt x="536" y="461"/>
                    <a:pt x="420" y="198"/>
                    <a:pt x="235" y="0"/>
                  </a:cubicBezTo>
                  <a:cubicBezTo>
                    <a:pt x="5" y="231"/>
                    <a:pt x="5" y="231"/>
                    <a:pt x="5" y="231"/>
                  </a:cubicBezTo>
                  <a:cubicBezTo>
                    <a:pt x="54" y="285"/>
                    <a:pt x="97" y="346"/>
                    <a:pt x="130" y="413"/>
                  </a:cubicBezTo>
                  <a:cubicBezTo>
                    <a:pt x="0" y="527"/>
                    <a:pt x="0" y="527"/>
                    <a:pt x="0" y="527"/>
                  </a:cubicBezTo>
                  <a:cubicBezTo>
                    <a:pt x="174" y="517"/>
                    <a:pt x="174" y="517"/>
                    <a:pt x="174" y="517"/>
                  </a:cubicBezTo>
                  <a:cubicBezTo>
                    <a:pt x="200" y="591"/>
                    <a:pt x="215" y="670"/>
                    <a:pt x="218" y="752"/>
                  </a:cubicBezTo>
                  <a:lnTo>
                    <a:pt x="544" y="752"/>
                  </a:lnTo>
                  <a:close/>
                </a:path>
              </a:pathLst>
            </a:custGeom>
            <a:solidFill>
              <a:schemeClr val="accent2">
                <a:lumMod val="75000"/>
              </a:schemeClr>
            </a:solidFill>
            <a:ln>
              <a:noFill/>
            </a:ln>
          </p:spPr>
          <p:txBody>
            <a:bodyPr vert="horz" wrap="square" lIns="91416" tIns="45708" rIns="91416" bIns="45708" numCol="1" anchor="t" anchorCtr="0" compatLnSpc="1">
              <a:prstTxWarp prst="textNoShape">
                <a:avLst/>
              </a:prstTxWarp>
            </a:bodyP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8" name="Freeform 12">
              <a:extLst>
                <a:ext uri="{FF2B5EF4-FFF2-40B4-BE49-F238E27FC236}">
                  <a16:creationId xmlns:a16="http://schemas.microsoft.com/office/drawing/2014/main" id="{FEF5435E-24C7-E6CC-1F9D-2BDD87B936BA}"/>
                </a:ext>
              </a:extLst>
            </p:cNvPr>
            <p:cNvSpPr>
              <a:spLocks/>
            </p:cNvSpPr>
            <p:nvPr/>
          </p:nvSpPr>
          <p:spPr bwMode="auto">
            <a:xfrm>
              <a:off x="6573205" y="1709663"/>
              <a:ext cx="1490275" cy="1077632"/>
            </a:xfrm>
            <a:custGeom>
              <a:avLst/>
              <a:gdLst>
                <a:gd name="T0" fmla="*/ 751 w 751"/>
                <a:gd name="T1" fmla="*/ 312 h 543"/>
                <a:gd name="T2" fmla="*/ 0 w 751"/>
                <a:gd name="T3" fmla="*/ 0 h 543"/>
                <a:gd name="T4" fmla="*/ 0 w 751"/>
                <a:gd name="T5" fmla="*/ 326 h 543"/>
                <a:gd name="T6" fmla="*/ 230 w 751"/>
                <a:gd name="T7" fmla="*/ 369 h 543"/>
                <a:gd name="T8" fmla="*/ 220 w 751"/>
                <a:gd name="T9" fmla="*/ 520 h 543"/>
                <a:gd name="T10" fmla="*/ 321 w 751"/>
                <a:gd name="T11" fmla="*/ 406 h 543"/>
                <a:gd name="T12" fmla="*/ 521 w 751"/>
                <a:gd name="T13" fmla="*/ 543 h 543"/>
                <a:gd name="T14" fmla="*/ 751 w 751"/>
                <a:gd name="T15" fmla="*/ 312 h 5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1" h="543">
                  <a:moveTo>
                    <a:pt x="751" y="312"/>
                  </a:moveTo>
                  <a:cubicBezTo>
                    <a:pt x="554" y="125"/>
                    <a:pt x="291" y="8"/>
                    <a:pt x="0" y="0"/>
                  </a:cubicBezTo>
                  <a:cubicBezTo>
                    <a:pt x="0" y="326"/>
                    <a:pt x="0" y="326"/>
                    <a:pt x="0" y="326"/>
                  </a:cubicBezTo>
                  <a:cubicBezTo>
                    <a:pt x="80" y="329"/>
                    <a:pt x="157" y="344"/>
                    <a:pt x="230" y="369"/>
                  </a:cubicBezTo>
                  <a:cubicBezTo>
                    <a:pt x="220" y="520"/>
                    <a:pt x="220" y="520"/>
                    <a:pt x="220" y="520"/>
                  </a:cubicBezTo>
                  <a:cubicBezTo>
                    <a:pt x="321" y="406"/>
                    <a:pt x="321" y="406"/>
                    <a:pt x="321" y="406"/>
                  </a:cubicBezTo>
                  <a:cubicBezTo>
                    <a:pt x="394" y="442"/>
                    <a:pt x="462" y="488"/>
                    <a:pt x="521" y="543"/>
                  </a:cubicBezTo>
                  <a:lnTo>
                    <a:pt x="751" y="312"/>
                  </a:lnTo>
                  <a:close/>
                </a:path>
              </a:pathLst>
            </a:custGeom>
            <a:solidFill>
              <a:schemeClr val="accent1">
                <a:lumMod val="75000"/>
              </a:schemeClr>
            </a:solidFill>
            <a:ln>
              <a:noFill/>
            </a:ln>
          </p:spPr>
          <p:txBody>
            <a:bodyPr vert="horz" wrap="square" lIns="91416" tIns="45708" rIns="91416" bIns="45708" numCol="1" anchor="t" anchorCtr="0" compatLnSpc="1">
              <a:prstTxWarp prst="textNoShape">
                <a:avLst/>
              </a:prstTxWarp>
            </a:bodyP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201E774-CE93-49A2-ECE2-61894F4E0185}"/>
                </a:ext>
              </a:extLst>
            </p:cNvPr>
            <p:cNvSpPr txBox="1"/>
            <p:nvPr/>
          </p:nvSpPr>
          <p:spPr>
            <a:xfrm>
              <a:off x="4355990" y="137033"/>
              <a:ext cx="4326826" cy="646331"/>
            </a:xfrm>
            <a:prstGeom prst="rect">
              <a:avLst/>
            </a:prstGeom>
            <a:noFill/>
          </p:spPr>
          <p:txBody>
            <a:bodyPr wrap="none" rtlCol="0">
              <a:spAutoFit/>
            </a:bodyPr>
            <a:lstStyle/>
            <a:p>
              <a:pPr algn="ctr"/>
              <a:r>
                <a:rPr lang="en-US" sz="3600" b="1" dirty="0">
                  <a:solidFill>
                    <a:srgbClr val="FFFF00"/>
                  </a:solidFill>
                  <a:latin typeface="Times New Roman" panose="02020603050405020304" pitchFamily="18" charset="0"/>
                  <a:cs typeface="Times New Roman" panose="02020603050405020304" pitchFamily="18" charset="0"/>
                </a:rPr>
                <a:t>Industry 4.0 and I5.0</a:t>
              </a:r>
            </a:p>
          </p:txBody>
        </p:sp>
        <p:sp>
          <p:nvSpPr>
            <p:cNvPr id="20" name="TextBox 19">
              <a:extLst>
                <a:ext uri="{FF2B5EF4-FFF2-40B4-BE49-F238E27FC236}">
                  <a16:creationId xmlns:a16="http://schemas.microsoft.com/office/drawing/2014/main" id="{38A2E310-4D34-B99C-D749-57BFDD306582}"/>
                </a:ext>
              </a:extLst>
            </p:cNvPr>
            <p:cNvSpPr txBox="1"/>
            <p:nvPr/>
          </p:nvSpPr>
          <p:spPr>
            <a:xfrm>
              <a:off x="3132766" y="708356"/>
              <a:ext cx="6607899" cy="461665"/>
            </a:xfrm>
            <a:prstGeom prst="rect">
              <a:avLst/>
            </a:prstGeom>
            <a:noFill/>
          </p:spPr>
          <p:txBody>
            <a:bodyPr wrap="none" rtlCol="0">
              <a:spAutoFit/>
            </a:bodyPr>
            <a:lstStyle/>
            <a:p>
              <a:pPr algn="ctr"/>
              <a:r>
                <a:rPr lang="en-US" sz="2400" spc="150" dirty="0">
                  <a:solidFill>
                    <a:srgbClr val="00FF00"/>
                  </a:solidFill>
                  <a:latin typeface="Times New Roman" panose="02020603050405020304" pitchFamily="18" charset="0"/>
                  <a:cs typeface="Times New Roman" panose="02020603050405020304" pitchFamily="18" charset="0"/>
                </a:rPr>
                <a:t>Competencies, Competences and Capabilities</a:t>
              </a:r>
            </a:p>
          </p:txBody>
        </p:sp>
        <p:sp>
          <p:nvSpPr>
            <p:cNvPr id="21" name="Freeform 700">
              <a:extLst>
                <a:ext uri="{FF2B5EF4-FFF2-40B4-BE49-F238E27FC236}">
                  <a16:creationId xmlns:a16="http://schemas.microsoft.com/office/drawing/2014/main" id="{9B57B322-E478-7580-9335-AF77CF7519CC}"/>
                </a:ext>
              </a:extLst>
            </p:cNvPr>
            <p:cNvSpPr>
              <a:spLocks noChangeArrowheads="1"/>
            </p:cNvSpPr>
            <p:nvPr/>
          </p:nvSpPr>
          <p:spPr bwMode="auto">
            <a:xfrm>
              <a:off x="5534566" y="2010926"/>
              <a:ext cx="379954" cy="379954"/>
            </a:xfrm>
            <a:custGeom>
              <a:avLst/>
              <a:gdLst>
                <a:gd name="T0" fmla="*/ 255636 w 296501"/>
                <a:gd name="T1" fmla="*/ 261652 h 296503"/>
                <a:gd name="T2" fmla="*/ 138191 w 296501"/>
                <a:gd name="T3" fmla="*/ 259969 h 296503"/>
                <a:gd name="T4" fmla="*/ 39305 w 296501"/>
                <a:gd name="T5" fmla="*/ 250825 h 296503"/>
                <a:gd name="T6" fmla="*/ 39305 w 296501"/>
                <a:gd name="T7" fmla="*/ 259969 h 296503"/>
                <a:gd name="T8" fmla="*/ 204513 w 296501"/>
                <a:gd name="T9" fmla="*/ 219075 h 296503"/>
                <a:gd name="T10" fmla="*/ 128587 w 296501"/>
                <a:gd name="T11" fmla="*/ 223837 h 296503"/>
                <a:gd name="T12" fmla="*/ 110766 w 296501"/>
                <a:gd name="T13" fmla="*/ 223837 h 296503"/>
                <a:gd name="T14" fmla="*/ 39238 w 296501"/>
                <a:gd name="T15" fmla="*/ 219075 h 296503"/>
                <a:gd name="T16" fmla="*/ 182283 w 296501"/>
                <a:gd name="T17" fmla="*/ 198071 h 296503"/>
                <a:gd name="T18" fmla="*/ 39236 w 296501"/>
                <a:gd name="T19" fmla="*/ 188912 h 296503"/>
                <a:gd name="T20" fmla="*/ 39236 w 296501"/>
                <a:gd name="T21" fmla="*/ 198071 h 296503"/>
                <a:gd name="T22" fmla="*/ 206054 w 296501"/>
                <a:gd name="T23" fmla="*/ 157162 h 296503"/>
                <a:gd name="T24" fmla="*/ 142875 w 296501"/>
                <a:gd name="T25" fmla="*/ 161558 h 296503"/>
                <a:gd name="T26" fmla="*/ 123468 w 296501"/>
                <a:gd name="T27" fmla="*/ 161558 h 296503"/>
                <a:gd name="T28" fmla="*/ 39210 w 296501"/>
                <a:gd name="T29" fmla="*/ 157162 h 296503"/>
                <a:gd name="T30" fmla="*/ 204579 w 296501"/>
                <a:gd name="T31" fmla="*/ 134571 h 296503"/>
                <a:gd name="T32" fmla="*/ 120523 w 296501"/>
                <a:gd name="T33" fmla="*/ 125412 h 296503"/>
                <a:gd name="T34" fmla="*/ 120523 w 296501"/>
                <a:gd name="T35" fmla="*/ 134571 h 296503"/>
                <a:gd name="T36" fmla="*/ 93677 w 296501"/>
                <a:gd name="T37" fmla="*/ 125412 h 296503"/>
                <a:gd name="T38" fmla="*/ 57150 w 296501"/>
                <a:gd name="T39" fmla="*/ 129808 h 296503"/>
                <a:gd name="T40" fmla="*/ 250951 w 296501"/>
                <a:gd name="T41" fmla="*/ 253029 h 296503"/>
                <a:gd name="T42" fmla="*/ 270050 w 296501"/>
                <a:gd name="T43" fmla="*/ 111469 h 296503"/>
                <a:gd name="T44" fmla="*/ 261402 w 296501"/>
                <a:gd name="T45" fmla="*/ 111469 h 296503"/>
                <a:gd name="T46" fmla="*/ 245546 w 296501"/>
                <a:gd name="T47" fmla="*/ 102127 h 296503"/>
                <a:gd name="T48" fmla="*/ 254555 w 296501"/>
                <a:gd name="T49" fmla="*/ 81648 h 296503"/>
                <a:gd name="T50" fmla="*/ 294915 w 296501"/>
                <a:gd name="T51" fmla="*/ 242969 h 296503"/>
                <a:gd name="T52" fmla="*/ 261762 w 296501"/>
                <a:gd name="T53" fmla="*/ 293988 h 296503"/>
                <a:gd name="T54" fmla="*/ 254555 w 296501"/>
                <a:gd name="T55" fmla="*/ 73025 h 296503"/>
                <a:gd name="T56" fmla="*/ 271526 w 296501"/>
                <a:gd name="T57" fmla="*/ 29633 h 296503"/>
                <a:gd name="T58" fmla="*/ 264668 w 296501"/>
                <a:gd name="T59" fmla="*/ 23636 h 296503"/>
                <a:gd name="T60" fmla="*/ 212481 w 296501"/>
                <a:gd name="T61" fmla="*/ 29633 h 296503"/>
                <a:gd name="T62" fmla="*/ 206253 w 296501"/>
                <a:gd name="T63" fmla="*/ 23636 h 296503"/>
                <a:gd name="T64" fmla="*/ 233362 w 296501"/>
                <a:gd name="T65" fmla="*/ 26811 h 296503"/>
                <a:gd name="T66" fmla="*/ 143792 w 296501"/>
                <a:gd name="T67" fmla="*/ 33008 h 296503"/>
                <a:gd name="T68" fmla="*/ 140917 w 296501"/>
                <a:gd name="T69" fmla="*/ 65298 h 296503"/>
                <a:gd name="T70" fmla="*/ 145229 w 296501"/>
                <a:gd name="T71" fmla="*/ 15786 h 296503"/>
                <a:gd name="T72" fmla="*/ 190141 w 296501"/>
                <a:gd name="T73" fmla="*/ 49871 h 296503"/>
                <a:gd name="T74" fmla="*/ 136247 w 296501"/>
                <a:gd name="T75" fmla="*/ 94360 h 296503"/>
                <a:gd name="T76" fmla="*/ 37800 w 296501"/>
                <a:gd name="T77" fmla="*/ 115169 h 296503"/>
                <a:gd name="T78" fmla="*/ 138762 w 296501"/>
                <a:gd name="T79" fmla="*/ 717 h 296503"/>
                <a:gd name="T80" fmla="*/ 296501 w 296501"/>
                <a:gd name="T81" fmla="*/ 49328 h 296503"/>
                <a:gd name="T82" fmla="*/ 209091 w 296501"/>
                <a:gd name="T83" fmla="*/ 44324 h 296503"/>
                <a:gd name="T84" fmla="*/ 168275 w 296501"/>
                <a:gd name="T85" fmla="*/ 4647 h 296503"/>
                <a:gd name="T86" fmla="*/ 123566 w 296501"/>
                <a:gd name="T87" fmla="*/ 4689 h 296503"/>
                <a:gd name="T88" fmla="*/ 48274 w 296501"/>
                <a:gd name="T89" fmla="*/ 44728 h 296503"/>
                <a:gd name="T90" fmla="*/ 9006 w 296501"/>
                <a:gd name="T91" fmla="*/ 287484 h 296503"/>
                <a:gd name="T92" fmla="*/ 4683 w 296501"/>
                <a:gd name="T93" fmla="*/ 296501 h 296503"/>
                <a:gd name="T94" fmla="*/ 4683 w 296501"/>
                <a:gd name="T95" fmla="*/ 0 h 296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6501" h="296503">
                  <a:moveTo>
                    <a:pt x="255636" y="261652"/>
                  </a:moveTo>
                  <a:lnTo>
                    <a:pt x="265726" y="282131"/>
                  </a:lnTo>
                  <a:lnTo>
                    <a:pt x="275816" y="261652"/>
                  </a:lnTo>
                  <a:lnTo>
                    <a:pt x="255636" y="261652"/>
                  </a:lnTo>
                  <a:close/>
                  <a:moveTo>
                    <a:pt x="88822" y="250825"/>
                  </a:moveTo>
                  <a:lnTo>
                    <a:pt x="138191" y="250825"/>
                  </a:lnTo>
                  <a:cubicBezTo>
                    <a:pt x="140713" y="250825"/>
                    <a:pt x="142515" y="252730"/>
                    <a:pt x="142515" y="255397"/>
                  </a:cubicBezTo>
                  <a:cubicBezTo>
                    <a:pt x="142515" y="258064"/>
                    <a:pt x="140713" y="259969"/>
                    <a:pt x="138191" y="259969"/>
                  </a:cubicBezTo>
                  <a:lnTo>
                    <a:pt x="88822" y="259969"/>
                  </a:lnTo>
                  <a:cubicBezTo>
                    <a:pt x="86299" y="259969"/>
                    <a:pt x="84137" y="258064"/>
                    <a:pt x="84137" y="255397"/>
                  </a:cubicBezTo>
                  <a:cubicBezTo>
                    <a:pt x="84137" y="252730"/>
                    <a:pt x="86299" y="250825"/>
                    <a:pt x="88822" y="250825"/>
                  </a:cubicBezTo>
                  <a:close/>
                  <a:moveTo>
                    <a:pt x="39305" y="250825"/>
                  </a:moveTo>
                  <a:lnTo>
                    <a:pt x="61931" y="250825"/>
                  </a:lnTo>
                  <a:cubicBezTo>
                    <a:pt x="64486" y="250825"/>
                    <a:pt x="66310" y="252730"/>
                    <a:pt x="66310" y="255397"/>
                  </a:cubicBezTo>
                  <a:cubicBezTo>
                    <a:pt x="66310" y="258064"/>
                    <a:pt x="64486" y="259969"/>
                    <a:pt x="61931" y="259969"/>
                  </a:cubicBezTo>
                  <a:lnTo>
                    <a:pt x="39305" y="259969"/>
                  </a:lnTo>
                  <a:cubicBezTo>
                    <a:pt x="36750" y="259969"/>
                    <a:pt x="34925" y="258064"/>
                    <a:pt x="34925" y="255397"/>
                  </a:cubicBezTo>
                  <a:cubicBezTo>
                    <a:pt x="34925" y="252730"/>
                    <a:pt x="36750" y="250825"/>
                    <a:pt x="39305" y="250825"/>
                  </a:cubicBezTo>
                  <a:close/>
                  <a:moveTo>
                    <a:pt x="132905" y="219075"/>
                  </a:moveTo>
                  <a:lnTo>
                    <a:pt x="204513" y="219075"/>
                  </a:lnTo>
                  <a:cubicBezTo>
                    <a:pt x="207031" y="219075"/>
                    <a:pt x="209190" y="221273"/>
                    <a:pt x="209190" y="223837"/>
                  </a:cubicBezTo>
                  <a:cubicBezTo>
                    <a:pt x="209190" y="226035"/>
                    <a:pt x="207031" y="228234"/>
                    <a:pt x="204513" y="228234"/>
                  </a:cubicBezTo>
                  <a:lnTo>
                    <a:pt x="132905" y="228234"/>
                  </a:lnTo>
                  <a:cubicBezTo>
                    <a:pt x="130386" y="228234"/>
                    <a:pt x="128587" y="226035"/>
                    <a:pt x="128587" y="223837"/>
                  </a:cubicBezTo>
                  <a:cubicBezTo>
                    <a:pt x="128587" y="221273"/>
                    <a:pt x="130386" y="219075"/>
                    <a:pt x="132905" y="219075"/>
                  </a:cubicBezTo>
                  <a:close/>
                  <a:moveTo>
                    <a:pt x="39238" y="219075"/>
                  </a:moveTo>
                  <a:lnTo>
                    <a:pt x="106453" y="219075"/>
                  </a:lnTo>
                  <a:cubicBezTo>
                    <a:pt x="108609" y="219075"/>
                    <a:pt x="110766" y="221273"/>
                    <a:pt x="110766" y="223837"/>
                  </a:cubicBezTo>
                  <a:cubicBezTo>
                    <a:pt x="110766" y="226035"/>
                    <a:pt x="108609" y="228234"/>
                    <a:pt x="106453" y="228234"/>
                  </a:cubicBezTo>
                  <a:lnTo>
                    <a:pt x="39238" y="228234"/>
                  </a:lnTo>
                  <a:cubicBezTo>
                    <a:pt x="36722" y="228234"/>
                    <a:pt x="34925" y="226035"/>
                    <a:pt x="34925" y="223837"/>
                  </a:cubicBezTo>
                  <a:cubicBezTo>
                    <a:pt x="34925" y="221273"/>
                    <a:pt x="36722" y="219075"/>
                    <a:pt x="39238" y="219075"/>
                  </a:cubicBezTo>
                  <a:close/>
                  <a:moveTo>
                    <a:pt x="106283" y="188912"/>
                  </a:moveTo>
                  <a:lnTo>
                    <a:pt x="182283" y="188912"/>
                  </a:lnTo>
                  <a:cubicBezTo>
                    <a:pt x="184804" y="188912"/>
                    <a:pt x="186965" y="190744"/>
                    <a:pt x="186965" y="193308"/>
                  </a:cubicBezTo>
                  <a:cubicBezTo>
                    <a:pt x="186965" y="196239"/>
                    <a:pt x="184804" y="198071"/>
                    <a:pt x="182283" y="198071"/>
                  </a:cubicBezTo>
                  <a:lnTo>
                    <a:pt x="106283" y="198071"/>
                  </a:lnTo>
                  <a:cubicBezTo>
                    <a:pt x="103761" y="198071"/>
                    <a:pt x="101600" y="196239"/>
                    <a:pt x="101600" y="193308"/>
                  </a:cubicBezTo>
                  <a:cubicBezTo>
                    <a:pt x="101600" y="190744"/>
                    <a:pt x="103761" y="188912"/>
                    <a:pt x="106283" y="188912"/>
                  </a:cubicBezTo>
                  <a:close/>
                  <a:moveTo>
                    <a:pt x="39236" y="188912"/>
                  </a:moveTo>
                  <a:lnTo>
                    <a:pt x="79108" y="188912"/>
                  </a:lnTo>
                  <a:cubicBezTo>
                    <a:pt x="81982" y="188912"/>
                    <a:pt x="83778" y="190744"/>
                    <a:pt x="83778" y="193308"/>
                  </a:cubicBezTo>
                  <a:cubicBezTo>
                    <a:pt x="83778" y="196239"/>
                    <a:pt x="81982" y="198071"/>
                    <a:pt x="79108" y="198071"/>
                  </a:cubicBezTo>
                  <a:lnTo>
                    <a:pt x="39236" y="198071"/>
                  </a:lnTo>
                  <a:cubicBezTo>
                    <a:pt x="36721" y="198071"/>
                    <a:pt x="34925" y="196239"/>
                    <a:pt x="34925" y="193308"/>
                  </a:cubicBezTo>
                  <a:cubicBezTo>
                    <a:pt x="34925" y="190744"/>
                    <a:pt x="36721" y="188912"/>
                    <a:pt x="39236" y="188912"/>
                  </a:cubicBezTo>
                  <a:close/>
                  <a:moveTo>
                    <a:pt x="147232" y="157162"/>
                  </a:moveTo>
                  <a:lnTo>
                    <a:pt x="206054" y="157162"/>
                  </a:lnTo>
                  <a:cubicBezTo>
                    <a:pt x="208596" y="157162"/>
                    <a:pt x="210774" y="159360"/>
                    <a:pt x="210774" y="161558"/>
                  </a:cubicBezTo>
                  <a:cubicBezTo>
                    <a:pt x="210774" y="164122"/>
                    <a:pt x="208596" y="166321"/>
                    <a:pt x="206054" y="166321"/>
                  </a:cubicBezTo>
                  <a:lnTo>
                    <a:pt x="147232" y="166321"/>
                  </a:lnTo>
                  <a:cubicBezTo>
                    <a:pt x="145054" y="166321"/>
                    <a:pt x="142875" y="164122"/>
                    <a:pt x="142875" y="161558"/>
                  </a:cubicBezTo>
                  <a:cubicBezTo>
                    <a:pt x="142875" y="159360"/>
                    <a:pt x="145054" y="157162"/>
                    <a:pt x="147232" y="157162"/>
                  </a:cubicBezTo>
                  <a:close/>
                  <a:moveTo>
                    <a:pt x="39210" y="157162"/>
                  </a:moveTo>
                  <a:lnTo>
                    <a:pt x="119184" y="157162"/>
                  </a:lnTo>
                  <a:cubicBezTo>
                    <a:pt x="121683" y="157162"/>
                    <a:pt x="123468" y="159360"/>
                    <a:pt x="123468" y="161558"/>
                  </a:cubicBezTo>
                  <a:cubicBezTo>
                    <a:pt x="123468" y="164122"/>
                    <a:pt x="121683" y="166321"/>
                    <a:pt x="119184" y="166321"/>
                  </a:cubicBezTo>
                  <a:lnTo>
                    <a:pt x="39210" y="166321"/>
                  </a:lnTo>
                  <a:cubicBezTo>
                    <a:pt x="36710" y="166321"/>
                    <a:pt x="34925" y="164122"/>
                    <a:pt x="34925" y="161558"/>
                  </a:cubicBezTo>
                  <a:cubicBezTo>
                    <a:pt x="34925" y="159360"/>
                    <a:pt x="36710" y="157162"/>
                    <a:pt x="39210" y="157162"/>
                  </a:cubicBezTo>
                  <a:close/>
                  <a:moveTo>
                    <a:pt x="187179" y="125412"/>
                  </a:moveTo>
                  <a:lnTo>
                    <a:pt x="204579" y="125412"/>
                  </a:lnTo>
                  <a:cubicBezTo>
                    <a:pt x="207065" y="125412"/>
                    <a:pt x="209195" y="127244"/>
                    <a:pt x="209195" y="129808"/>
                  </a:cubicBezTo>
                  <a:cubicBezTo>
                    <a:pt x="209195" y="132372"/>
                    <a:pt x="207065" y="134571"/>
                    <a:pt x="204579" y="134571"/>
                  </a:cubicBezTo>
                  <a:lnTo>
                    <a:pt x="187179" y="134571"/>
                  </a:lnTo>
                  <a:cubicBezTo>
                    <a:pt x="184693" y="134571"/>
                    <a:pt x="182562" y="132372"/>
                    <a:pt x="182562" y="129808"/>
                  </a:cubicBezTo>
                  <a:cubicBezTo>
                    <a:pt x="182562" y="127244"/>
                    <a:pt x="184693" y="125412"/>
                    <a:pt x="187179" y="125412"/>
                  </a:cubicBezTo>
                  <a:close/>
                  <a:moveTo>
                    <a:pt x="120523" y="125412"/>
                  </a:moveTo>
                  <a:lnTo>
                    <a:pt x="160464" y="125412"/>
                  </a:lnTo>
                  <a:cubicBezTo>
                    <a:pt x="162961" y="125412"/>
                    <a:pt x="164744" y="127244"/>
                    <a:pt x="164744" y="129808"/>
                  </a:cubicBezTo>
                  <a:cubicBezTo>
                    <a:pt x="164744" y="132372"/>
                    <a:pt x="162961" y="134571"/>
                    <a:pt x="160464" y="134571"/>
                  </a:cubicBezTo>
                  <a:lnTo>
                    <a:pt x="120523" y="134571"/>
                  </a:lnTo>
                  <a:cubicBezTo>
                    <a:pt x="118027" y="134571"/>
                    <a:pt x="115887" y="132372"/>
                    <a:pt x="115887" y="129808"/>
                  </a:cubicBezTo>
                  <a:cubicBezTo>
                    <a:pt x="115887" y="127244"/>
                    <a:pt x="118027" y="125412"/>
                    <a:pt x="120523" y="125412"/>
                  </a:cubicBezTo>
                  <a:close/>
                  <a:moveTo>
                    <a:pt x="61899" y="125412"/>
                  </a:moveTo>
                  <a:lnTo>
                    <a:pt x="93677" y="125412"/>
                  </a:lnTo>
                  <a:cubicBezTo>
                    <a:pt x="96234" y="125412"/>
                    <a:pt x="98060" y="127244"/>
                    <a:pt x="98060" y="129808"/>
                  </a:cubicBezTo>
                  <a:cubicBezTo>
                    <a:pt x="98060" y="132372"/>
                    <a:pt x="96234" y="134571"/>
                    <a:pt x="93677" y="134571"/>
                  </a:cubicBezTo>
                  <a:lnTo>
                    <a:pt x="61899" y="134571"/>
                  </a:lnTo>
                  <a:cubicBezTo>
                    <a:pt x="59342" y="134571"/>
                    <a:pt x="57150" y="132372"/>
                    <a:pt x="57150" y="129808"/>
                  </a:cubicBezTo>
                  <a:cubicBezTo>
                    <a:pt x="57150" y="127244"/>
                    <a:pt x="59342" y="125412"/>
                    <a:pt x="61899" y="125412"/>
                  </a:cubicBezTo>
                  <a:close/>
                  <a:moveTo>
                    <a:pt x="245546" y="111469"/>
                  </a:moveTo>
                  <a:lnTo>
                    <a:pt x="245546" y="241531"/>
                  </a:lnTo>
                  <a:lnTo>
                    <a:pt x="250951" y="253029"/>
                  </a:lnTo>
                  <a:lnTo>
                    <a:pt x="280501" y="253029"/>
                  </a:lnTo>
                  <a:lnTo>
                    <a:pt x="285906" y="241531"/>
                  </a:lnTo>
                  <a:lnTo>
                    <a:pt x="285906" y="111469"/>
                  </a:lnTo>
                  <a:lnTo>
                    <a:pt x="270050" y="111469"/>
                  </a:lnTo>
                  <a:lnTo>
                    <a:pt x="270050" y="233627"/>
                  </a:lnTo>
                  <a:cubicBezTo>
                    <a:pt x="270050" y="236142"/>
                    <a:pt x="268249" y="237938"/>
                    <a:pt x="265726" y="237938"/>
                  </a:cubicBezTo>
                  <a:cubicBezTo>
                    <a:pt x="263204" y="237938"/>
                    <a:pt x="261402" y="236142"/>
                    <a:pt x="261402" y="233627"/>
                  </a:cubicBezTo>
                  <a:lnTo>
                    <a:pt x="261402" y="111469"/>
                  </a:lnTo>
                  <a:lnTo>
                    <a:pt x="245546" y="111469"/>
                  </a:lnTo>
                  <a:close/>
                  <a:moveTo>
                    <a:pt x="254555" y="81648"/>
                  </a:moveTo>
                  <a:cubicBezTo>
                    <a:pt x="249870" y="81648"/>
                    <a:pt x="245546" y="85600"/>
                    <a:pt x="245546" y="90630"/>
                  </a:cubicBezTo>
                  <a:lnTo>
                    <a:pt x="245546" y="102127"/>
                  </a:lnTo>
                  <a:lnTo>
                    <a:pt x="285906" y="102127"/>
                  </a:lnTo>
                  <a:lnTo>
                    <a:pt x="285906" y="90630"/>
                  </a:lnTo>
                  <a:cubicBezTo>
                    <a:pt x="285906" y="85600"/>
                    <a:pt x="281942" y="81648"/>
                    <a:pt x="276897" y="81648"/>
                  </a:cubicBezTo>
                  <a:lnTo>
                    <a:pt x="254555" y="81648"/>
                  </a:lnTo>
                  <a:close/>
                  <a:moveTo>
                    <a:pt x="254555" y="73025"/>
                  </a:moveTo>
                  <a:lnTo>
                    <a:pt x="276897" y="73025"/>
                  </a:lnTo>
                  <a:cubicBezTo>
                    <a:pt x="286987" y="73025"/>
                    <a:pt x="294915" y="80929"/>
                    <a:pt x="294915" y="90630"/>
                  </a:cubicBezTo>
                  <a:lnTo>
                    <a:pt x="294915" y="242969"/>
                  </a:lnTo>
                  <a:cubicBezTo>
                    <a:pt x="294915" y="243328"/>
                    <a:pt x="294555" y="244046"/>
                    <a:pt x="294194" y="244765"/>
                  </a:cubicBezTo>
                  <a:lnTo>
                    <a:pt x="269690" y="293988"/>
                  </a:lnTo>
                  <a:cubicBezTo>
                    <a:pt x="268969" y="295425"/>
                    <a:pt x="267528" y="296503"/>
                    <a:pt x="265726" y="296503"/>
                  </a:cubicBezTo>
                  <a:cubicBezTo>
                    <a:pt x="264285" y="296503"/>
                    <a:pt x="262483" y="295425"/>
                    <a:pt x="261762" y="293988"/>
                  </a:cubicBezTo>
                  <a:lnTo>
                    <a:pt x="237258" y="244765"/>
                  </a:lnTo>
                  <a:cubicBezTo>
                    <a:pt x="236898" y="244046"/>
                    <a:pt x="236537" y="243328"/>
                    <a:pt x="236537" y="242969"/>
                  </a:cubicBezTo>
                  <a:lnTo>
                    <a:pt x="236537" y="90630"/>
                  </a:lnTo>
                  <a:cubicBezTo>
                    <a:pt x="236537" y="80929"/>
                    <a:pt x="244465" y="73025"/>
                    <a:pt x="254555" y="73025"/>
                  </a:cubicBezTo>
                  <a:close/>
                  <a:moveTo>
                    <a:pt x="264668" y="23636"/>
                  </a:moveTo>
                  <a:cubicBezTo>
                    <a:pt x="266573" y="22225"/>
                    <a:pt x="269621" y="22225"/>
                    <a:pt x="271526" y="23636"/>
                  </a:cubicBezTo>
                  <a:cubicBezTo>
                    <a:pt x="272288" y="24342"/>
                    <a:pt x="272669" y="25400"/>
                    <a:pt x="272669" y="26811"/>
                  </a:cubicBezTo>
                  <a:cubicBezTo>
                    <a:pt x="272669" y="27869"/>
                    <a:pt x="272288" y="28928"/>
                    <a:pt x="271526" y="29633"/>
                  </a:cubicBezTo>
                  <a:cubicBezTo>
                    <a:pt x="270383" y="30692"/>
                    <a:pt x="269621" y="31397"/>
                    <a:pt x="268097" y="31397"/>
                  </a:cubicBezTo>
                  <a:cubicBezTo>
                    <a:pt x="266954" y="31397"/>
                    <a:pt x="265811" y="30692"/>
                    <a:pt x="264668" y="29633"/>
                  </a:cubicBezTo>
                  <a:cubicBezTo>
                    <a:pt x="263906" y="28928"/>
                    <a:pt x="263525" y="27869"/>
                    <a:pt x="263525" y="26811"/>
                  </a:cubicBezTo>
                  <a:cubicBezTo>
                    <a:pt x="263525" y="25400"/>
                    <a:pt x="263906" y="24342"/>
                    <a:pt x="264668" y="23636"/>
                  </a:cubicBezTo>
                  <a:close/>
                  <a:moveTo>
                    <a:pt x="206253" y="23636"/>
                  </a:moveTo>
                  <a:cubicBezTo>
                    <a:pt x="207718" y="22225"/>
                    <a:pt x="211015" y="22225"/>
                    <a:pt x="212481" y="23636"/>
                  </a:cubicBezTo>
                  <a:cubicBezTo>
                    <a:pt x="213213" y="24342"/>
                    <a:pt x="213946" y="25400"/>
                    <a:pt x="213946" y="26811"/>
                  </a:cubicBezTo>
                  <a:cubicBezTo>
                    <a:pt x="213946" y="27869"/>
                    <a:pt x="213213" y="28928"/>
                    <a:pt x="212481" y="29633"/>
                  </a:cubicBezTo>
                  <a:cubicBezTo>
                    <a:pt x="211381" y="30692"/>
                    <a:pt x="210649" y="31397"/>
                    <a:pt x="209183" y="31397"/>
                  </a:cubicBezTo>
                  <a:cubicBezTo>
                    <a:pt x="208084" y="31397"/>
                    <a:pt x="206985" y="30692"/>
                    <a:pt x="205886" y="29633"/>
                  </a:cubicBezTo>
                  <a:cubicBezTo>
                    <a:pt x="205154" y="28928"/>
                    <a:pt x="204787" y="27869"/>
                    <a:pt x="204787" y="26811"/>
                  </a:cubicBezTo>
                  <a:cubicBezTo>
                    <a:pt x="204787" y="25400"/>
                    <a:pt x="205154" y="24342"/>
                    <a:pt x="206253" y="23636"/>
                  </a:cubicBezTo>
                  <a:close/>
                  <a:moveTo>
                    <a:pt x="237934" y="22225"/>
                  </a:moveTo>
                  <a:cubicBezTo>
                    <a:pt x="240601" y="22225"/>
                    <a:pt x="242506" y="24342"/>
                    <a:pt x="242506" y="26811"/>
                  </a:cubicBezTo>
                  <a:cubicBezTo>
                    <a:pt x="242506" y="28928"/>
                    <a:pt x="240601" y="31397"/>
                    <a:pt x="237934" y="31397"/>
                  </a:cubicBezTo>
                  <a:cubicBezTo>
                    <a:pt x="235648" y="31397"/>
                    <a:pt x="233362" y="28928"/>
                    <a:pt x="233362" y="26811"/>
                  </a:cubicBezTo>
                  <a:cubicBezTo>
                    <a:pt x="233362" y="24342"/>
                    <a:pt x="235648" y="22225"/>
                    <a:pt x="237934" y="22225"/>
                  </a:cubicBezTo>
                  <a:close/>
                  <a:moveTo>
                    <a:pt x="145229" y="15786"/>
                  </a:moveTo>
                  <a:lnTo>
                    <a:pt x="145229" y="29420"/>
                  </a:lnTo>
                  <a:cubicBezTo>
                    <a:pt x="145229" y="30855"/>
                    <a:pt x="144510" y="32290"/>
                    <a:pt x="143792" y="33008"/>
                  </a:cubicBezTo>
                  <a:cubicBezTo>
                    <a:pt x="143073" y="33726"/>
                    <a:pt x="141636" y="34443"/>
                    <a:pt x="140558" y="34084"/>
                  </a:cubicBezTo>
                  <a:cubicBezTo>
                    <a:pt x="140199" y="34084"/>
                    <a:pt x="139840" y="34084"/>
                    <a:pt x="138762" y="34084"/>
                  </a:cubicBezTo>
                  <a:cubicBezTo>
                    <a:pt x="128342" y="34084"/>
                    <a:pt x="75526" y="36955"/>
                    <a:pt x="50375" y="93284"/>
                  </a:cubicBezTo>
                  <a:cubicBezTo>
                    <a:pt x="66184" y="80009"/>
                    <a:pt x="94928" y="64222"/>
                    <a:pt x="140917" y="65298"/>
                  </a:cubicBezTo>
                  <a:cubicBezTo>
                    <a:pt x="143073" y="65298"/>
                    <a:pt x="145229" y="67451"/>
                    <a:pt x="145229" y="69604"/>
                  </a:cubicBezTo>
                  <a:lnTo>
                    <a:pt x="145229" y="83596"/>
                  </a:lnTo>
                  <a:lnTo>
                    <a:pt x="179362" y="49871"/>
                  </a:lnTo>
                  <a:lnTo>
                    <a:pt x="145229" y="15786"/>
                  </a:lnTo>
                  <a:close/>
                  <a:moveTo>
                    <a:pt x="138762" y="717"/>
                  </a:moveTo>
                  <a:cubicBezTo>
                    <a:pt x="140558" y="0"/>
                    <a:pt x="142355" y="359"/>
                    <a:pt x="143792" y="1794"/>
                  </a:cubicBezTo>
                  <a:lnTo>
                    <a:pt x="188704" y="46642"/>
                  </a:lnTo>
                  <a:cubicBezTo>
                    <a:pt x="189422" y="47359"/>
                    <a:pt x="190141" y="48436"/>
                    <a:pt x="190141" y="49871"/>
                  </a:cubicBezTo>
                  <a:cubicBezTo>
                    <a:pt x="190141" y="50947"/>
                    <a:pt x="189422" y="52023"/>
                    <a:pt x="188704" y="52741"/>
                  </a:cubicBezTo>
                  <a:lnTo>
                    <a:pt x="143792" y="97589"/>
                  </a:lnTo>
                  <a:cubicBezTo>
                    <a:pt x="142355" y="99024"/>
                    <a:pt x="140558" y="99383"/>
                    <a:pt x="138762" y="98665"/>
                  </a:cubicBezTo>
                  <a:cubicBezTo>
                    <a:pt x="137324" y="97948"/>
                    <a:pt x="136247" y="96154"/>
                    <a:pt x="136247" y="94360"/>
                  </a:cubicBezTo>
                  <a:lnTo>
                    <a:pt x="136247" y="74268"/>
                  </a:lnTo>
                  <a:cubicBezTo>
                    <a:pt x="70496" y="74268"/>
                    <a:pt x="43548" y="113017"/>
                    <a:pt x="43189" y="113375"/>
                  </a:cubicBezTo>
                  <a:cubicBezTo>
                    <a:pt x="42470" y="114452"/>
                    <a:pt x="41033" y="115528"/>
                    <a:pt x="39596" y="115528"/>
                  </a:cubicBezTo>
                  <a:cubicBezTo>
                    <a:pt x="38878" y="115528"/>
                    <a:pt x="38518" y="115169"/>
                    <a:pt x="37800" y="115169"/>
                  </a:cubicBezTo>
                  <a:cubicBezTo>
                    <a:pt x="35644" y="114093"/>
                    <a:pt x="34925" y="111940"/>
                    <a:pt x="35285" y="109788"/>
                  </a:cubicBezTo>
                  <a:cubicBezTo>
                    <a:pt x="55764" y="34802"/>
                    <a:pt x="118641" y="26191"/>
                    <a:pt x="136247" y="25115"/>
                  </a:cubicBezTo>
                  <a:lnTo>
                    <a:pt x="136247" y="5023"/>
                  </a:lnTo>
                  <a:cubicBezTo>
                    <a:pt x="136247" y="3229"/>
                    <a:pt x="137324" y="1435"/>
                    <a:pt x="138762" y="717"/>
                  </a:cubicBezTo>
                  <a:close/>
                  <a:moveTo>
                    <a:pt x="172971" y="0"/>
                  </a:moveTo>
                  <a:lnTo>
                    <a:pt x="291805" y="0"/>
                  </a:lnTo>
                  <a:cubicBezTo>
                    <a:pt x="294334" y="0"/>
                    <a:pt x="296501" y="2145"/>
                    <a:pt x="296501" y="4647"/>
                  </a:cubicBezTo>
                  <a:lnTo>
                    <a:pt x="296501" y="49328"/>
                  </a:lnTo>
                  <a:cubicBezTo>
                    <a:pt x="296501" y="51473"/>
                    <a:pt x="294334" y="53617"/>
                    <a:pt x="291805" y="53617"/>
                  </a:cubicBezTo>
                  <a:lnTo>
                    <a:pt x="209091" y="53617"/>
                  </a:lnTo>
                  <a:cubicBezTo>
                    <a:pt x="206562" y="53617"/>
                    <a:pt x="204395" y="51473"/>
                    <a:pt x="204395" y="49328"/>
                  </a:cubicBezTo>
                  <a:cubicBezTo>
                    <a:pt x="204395" y="46468"/>
                    <a:pt x="206562" y="44324"/>
                    <a:pt x="209091" y="44324"/>
                  </a:cubicBezTo>
                  <a:lnTo>
                    <a:pt x="287471" y="44324"/>
                  </a:lnTo>
                  <a:lnTo>
                    <a:pt x="287471" y="8936"/>
                  </a:lnTo>
                  <a:lnTo>
                    <a:pt x="172971" y="8936"/>
                  </a:lnTo>
                  <a:cubicBezTo>
                    <a:pt x="170442" y="8936"/>
                    <a:pt x="168275" y="6791"/>
                    <a:pt x="168275" y="4647"/>
                  </a:cubicBezTo>
                  <a:cubicBezTo>
                    <a:pt x="168275" y="2145"/>
                    <a:pt x="170442" y="0"/>
                    <a:pt x="172971" y="0"/>
                  </a:cubicBezTo>
                  <a:close/>
                  <a:moveTo>
                    <a:pt x="4683" y="0"/>
                  </a:moveTo>
                  <a:lnTo>
                    <a:pt x="118883" y="0"/>
                  </a:lnTo>
                  <a:cubicBezTo>
                    <a:pt x="121404" y="0"/>
                    <a:pt x="123566" y="2164"/>
                    <a:pt x="123566" y="4689"/>
                  </a:cubicBezTo>
                  <a:cubicBezTo>
                    <a:pt x="123566" y="6853"/>
                    <a:pt x="121404" y="9018"/>
                    <a:pt x="118883" y="9018"/>
                  </a:cubicBezTo>
                  <a:lnTo>
                    <a:pt x="9006" y="9018"/>
                  </a:lnTo>
                  <a:lnTo>
                    <a:pt x="9006" y="44728"/>
                  </a:lnTo>
                  <a:lnTo>
                    <a:pt x="48274" y="44728"/>
                  </a:lnTo>
                  <a:cubicBezTo>
                    <a:pt x="50795" y="44728"/>
                    <a:pt x="52957" y="46892"/>
                    <a:pt x="52957" y="49777"/>
                  </a:cubicBezTo>
                  <a:cubicBezTo>
                    <a:pt x="52957" y="51942"/>
                    <a:pt x="50795" y="54106"/>
                    <a:pt x="48274" y="54106"/>
                  </a:cubicBezTo>
                  <a:lnTo>
                    <a:pt x="9006" y="54106"/>
                  </a:lnTo>
                  <a:lnTo>
                    <a:pt x="9006" y="287484"/>
                  </a:lnTo>
                  <a:lnTo>
                    <a:pt x="233442" y="287484"/>
                  </a:lnTo>
                  <a:cubicBezTo>
                    <a:pt x="235964" y="287484"/>
                    <a:pt x="237765" y="289287"/>
                    <a:pt x="237765" y="291812"/>
                  </a:cubicBezTo>
                  <a:cubicBezTo>
                    <a:pt x="237765" y="294337"/>
                    <a:pt x="235964" y="296501"/>
                    <a:pt x="233442" y="296501"/>
                  </a:cubicBezTo>
                  <a:lnTo>
                    <a:pt x="4683" y="296501"/>
                  </a:lnTo>
                  <a:cubicBezTo>
                    <a:pt x="2161" y="296501"/>
                    <a:pt x="0" y="294337"/>
                    <a:pt x="0" y="291812"/>
                  </a:cubicBezTo>
                  <a:lnTo>
                    <a:pt x="0" y="49777"/>
                  </a:lnTo>
                  <a:lnTo>
                    <a:pt x="0" y="4689"/>
                  </a:lnTo>
                  <a:cubicBezTo>
                    <a:pt x="0" y="2164"/>
                    <a:pt x="2161" y="0"/>
                    <a:pt x="4683" y="0"/>
                  </a:cubicBezTo>
                  <a:close/>
                </a:path>
              </a:pathLst>
            </a:custGeom>
            <a:solidFill>
              <a:schemeClr val="bg1"/>
            </a:solidFill>
            <a:ln>
              <a:noFill/>
            </a:ln>
            <a:effectLst/>
          </p:spPr>
          <p:txBody>
            <a:bodyPr anchor="ct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2" name="Freeform 701">
              <a:extLst>
                <a:ext uri="{FF2B5EF4-FFF2-40B4-BE49-F238E27FC236}">
                  <a16:creationId xmlns:a16="http://schemas.microsoft.com/office/drawing/2014/main" id="{D87BD86E-DB01-B4D1-87A7-8C726FDD3263}"/>
                </a:ext>
              </a:extLst>
            </p:cNvPr>
            <p:cNvSpPr>
              <a:spLocks noChangeArrowheads="1"/>
            </p:cNvSpPr>
            <p:nvPr/>
          </p:nvSpPr>
          <p:spPr bwMode="auto">
            <a:xfrm>
              <a:off x="8090822" y="4608949"/>
              <a:ext cx="379956" cy="379954"/>
            </a:xfrm>
            <a:custGeom>
              <a:avLst/>
              <a:gdLst>
                <a:gd name="T0" fmla="*/ 217122 w 296503"/>
                <a:gd name="T1" fmla="*/ 266876 h 296502"/>
                <a:gd name="T2" fmla="*/ 209429 w 296503"/>
                <a:gd name="T3" fmla="*/ 270051 h 296502"/>
                <a:gd name="T4" fmla="*/ 191599 w 296503"/>
                <a:gd name="T5" fmla="*/ 263701 h 296502"/>
                <a:gd name="T6" fmla="*/ 198193 w 296503"/>
                <a:gd name="T7" fmla="*/ 270051 h 296502"/>
                <a:gd name="T8" fmla="*/ 190500 w 296503"/>
                <a:gd name="T9" fmla="*/ 266876 h 296502"/>
                <a:gd name="T10" fmla="*/ 169511 w 296503"/>
                <a:gd name="T11" fmla="*/ 261937 h 296502"/>
                <a:gd name="T12" fmla="*/ 137733 w 296503"/>
                <a:gd name="T13" fmla="*/ 271096 h 296502"/>
                <a:gd name="T14" fmla="*/ 122824 w 296503"/>
                <a:gd name="T15" fmla="*/ 247232 h 296502"/>
                <a:gd name="T16" fmla="*/ 122824 w 296503"/>
                <a:gd name="T17" fmla="*/ 287152 h 296502"/>
                <a:gd name="T18" fmla="*/ 235090 w 296503"/>
                <a:gd name="T19" fmla="*/ 256223 h 296502"/>
                <a:gd name="T20" fmla="*/ 209429 w 296503"/>
                <a:gd name="T21" fmla="*/ 214489 h 296502"/>
                <a:gd name="T22" fmla="*/ 216023 w 296503"/>
                <a:gd name="T23" fmla="*/ 220839 h 296502"/>
                <a:gd name="T24" fmla="*/ 207963 w 296503"/>
                <a:gd name="T25" fmla="*/ 217664 h 296502"/>
                <a:gd name="T26" fmla="*/ 198193 w 296503"/>
                <a:gd name="T27" fmla="*/ 214489 h 296502"/>
                <a:gd name="T28" fmla="*/ 194896 w 296503"/>
                <a:gd name="T29" fmla="*/ 221897 h 296502"/>
                <a:gd name="T30" fmla="*/ 191599 w 296503"/>
                <a:gd name="T31" fmla="*/ 214489 h 296502"/>
                <a:gd name="T32" fmla="*/ 174259 w 296503"/>
                <a:gd name="T33" fmla="*/ 217297 h 296502"/>
                <a:gd name="T34" fmla="*/ 133350 w 296503"/>
                <a:gd name="T35" fmla="*/ 217297 h 296502"/>
                <a:gd name="T36" fmla="*/ 113799 w 296503"/>
                <a:gd name="T37" fmla="*/ 206952 h 296502"/>
                <a:gd name="T38" fmla="*/ 226065 w 296503"/>
                <a:gd name="T39" fmla="*/ 238241 h 296502"/>
                <a:gd name="T40" fmla="*/ 226065 w 296503"/>
                <a:gd name="T41" fmla="*/ 197602 h 296502"/>
                <a:gd name="T42" fmla="*/ 216023 w 296503"/>
                <a:gd name="T43" fmla="*/ 165276 h 296502"/>
                <a:gd name="T44" fmla="*/ 212726 w 296503"/>
                <a:gd name="T45" fmla="*/ 172684 h 296502"/>
                <a:gd name="T46" fmla="*/ 209429 w 296503"/>
                <a:gd name="T47" fmla="*/ 165276 h 296502"/>
                <a:gd name="T48" fmla="*/ 199658 w 296503"/>
                <a:gd name="T49" fmla="*/ 168451 h 296502"/>
                <a:gd name="T50" fmla="*/ 191599 w 296503"/>
                <a:gd name="T51" fmla="*/ 171626 h 296502"/>
                <a:gd name="T52" fmla="*/ 137733 w 296503"/>
                <a:gd name="T53" fmla="*/ 163512 h 296502"/>
                <a:gd name="T54" fmla="*/ 169511 w 296503"/>
                <a:gd name="T55" fmla="*/ 172656 h 296502"/>
                <a:gd name="T56" fmla="*/ 137733 w 296503"/>
                <a:gd name="T57" fmla="*/ 163512 h 296502"/>
                <a:gd name="T58" fmla="*/ 113799 w 296503"/>
                <a:gd name="T59" fmla="*/ 179979 h 296502"/>
                <a:gd name="T60" fmla="*/ 235090 w 296503"/>
                <a:gd name="T61" fmla="*/ 179979 h 296502"/>
                <a:gd name="T62" fmla="*/ 122824 w 296503"/>
                <a:gd name="T63" fmla="*/ 148691 h 296502"/>
                <a:gd name="T64" fmla="*/ 244114 w 296503"/>
                <a:gd name="T65" fmla="*/ 157682 h 296502"/>
                <a:gd name="T66" fmla="*/ 244114 w 296503"/>
                <a:gd name="T67" fmla="*/ 206952 h 296502"/>
                <a:gd name="T68" fmla="*/ 244114 w 296503"/>
                <a:gd name="T69" fmla="*/ 256223 h 296502"/>
                <a:gd name="T70" fmla="*/ 122824 w 296503"/>
                <a:gd name="T71" fmla="*/ 296502 h 296502"/>
                <a:gd name="T72" fmla="*/ 110911 w 296503"/>
                <a:gd name="T73" fmla="*/ 242556 h 296502"/>
                <a:gd name="T74" fmla="*/ 110911 w 296503"/>
                <a:gd name="T75" fmla="*/ 193286 h 296502"/>
                <a:gd name="T76" fmla="*/ 122824 w 296503"/>
                <a:gd name="T77" fmla="*/ 139700 h 296502"/>
                <a:gd name="T78" fmla="*/ 58795 w 296503"/>
                <a:gd name="T79" fmla="*/ 53397 h 296502"/>
                <a:gd name="T80" fmla="*/ 9017 w 296503"/>
                <a:gd name="T81" fmla="*/ 107156 h 296502"/>
                <a:gd name="T82" fmla="*/ 98473 w 296503"/>
                <a:gd name="T83" fmla="*/ 105713 h 296502"/>
                <a:gd name="T84" fmla="*/ 146087 w 296503"/>
                <a:gd name="T85" fmla="*/ 22730 h 296502"/>
                <a:gd name="T86" fmla="*/ 124083 w 296503"/>
                <a:gd name="T87" fmla="*/ 26338 h 296502"/>
                <a:gd name="T88" fmla="*/ 129133 w 296503"/>
                <a:gd name="T89" fmla="*/ 18040 h 296502"/>
                <a:gd name="T90" fmla="*/ 217507 w 296503"/>
                <a:gd name="T91" fmla="*/ 90559 h 296502"/>
                <a:gd name="T92" fmla="*/ 268367 w 296503"/>
                <a:gd name="T93" fmla="*/ 133855 h 296502"/>
                <a:gd name="T94" fmla="*/ 250693 w 296503"/>
                <a:gd name="T95" fmla="*/ 209261 h 296502"/>
                <a:gd name="T96" fmla="*/ 261153 w 296503"/>
                <a:gd name="T97" fmla="*/ 141071 h 296502"/>
                <a:gd name="T98" fmla="*/ 261875 w 296503"/>
                <a:gd name="T99" fmla="*/ 121227 h 296502"/>
                <a:gd name="T100" fmla="*/ 212818 w 296503"/>
                <a:gd name="T101" fmla="*/ 102826 h 296502"/>
                <a:gd name="T102" fmla="*/ 107130 w 296503"/>
                <a:gd name="T103" fmla="*/ 105713 h 296502"/>
                <a:gd name="T104" fmla="*/ 102802 w 296503"/>
                <a:gd name="T105" fmla="*/ 120505 h 296502"/>
                <a:gd name="T106" fmla="*/ 94145 w 296503"/>
                <a:gd name="T107" fmla="*/ 204931 h 296502"/>
                <a:gd name="T108" fmla="*/ 42563 w 296503"/>
                <a:gd name="T109" fmla="*/ 162357 h 296502"/>
                <a:gd name="T110" fmla="*/ 48695 w 296503"/>
                <a:gd name="T111" fmla="*/ 44738 h 29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503" h="296502">
                  <a:moveTo>
                    <a:pt x="209429" y="263701"/>
                  </a:moveTo>
                  <a:cubicBezTo>
                    <a:pt x="210894" y="261937"/>
                    <a:pt x="214191" y="261937"/>
                    <a:pt x="216023" y="263701"/>
                  </a:cubicBezTo>
                  <a:cubicBezTo>
                    <a:pt x="216756" y="264407"/>
                    <a:pt x="217122" y="265465"/>
                    <a:pt x="217122" y="266876"/>
                  </a:cubicBezTo>
                  <a:cubicBezTo>
                    <a:pt x="217122" y="267934"/>
                    <a:pt x="216756" y="268993"/>
                    <a:pt x="215657" y="270051"/>
                  </a:cubicBezTo>
                  <a:cubicBezTo>
                    <a:pt x="215290" y="270757"/>
                    <a:pt x="213825" y="271109"/>
                    <a:pt x="212726" y="271109"/>
                  </a:cubicBezTo>
                  <a:cubicBezTo>
                    <a:pt x="211627" y="271109"/>
                    <a:pt x="210528" y="270757"/>
                    <a:pt x="209429" y="270051"/>
                  </a:cubicBezTo>
                  <a:cubicBezTo>
                    <a:pt x="208696" y="268993"/>
                    <a:pt x="207963" y="267934"/>
                    <a:pt x="207963" y="266876"/>
                  </a:cubicBezTo>
                  <a:cubicBezTo>
                    <a:pt x="207963" y="265465"/>
                    <a:pt x="208696" y="264407"/>
                    <a:pt x="209429" y="263701"/>
                  </a:cubicBezTo>
                  <a:close/>
                  <a:moveTo>
                    <a:pt x="191599" y="263701"/>
                  </a:moveTo>
                  <a:cubicBezTo>
                    <a:pt x="193431" y="261937"/>
                    <a:pt x="196361" y="261937"/>
                    <a:pt x="198193" y="263701"/>
                  </a:cubicBezTo>
                  <a:cubicBezTo>
                    <a:pt x="198926" y="264407"/>
                    <a:pt x="199658" y="265465"/>
                    <a:pt x="199658" y="266876"/>
                  </a:cubicBezTo>
                  <a:cubicBezTo>
                    <a:pt x="199658" y="267934"/>
                    <a:pt x="198926" y="268993"/>
                    <a:pt x="198193" y="270051"/>
                  </a:cubicBezTo>
                  <a:cubicBezTo>
                    <a:pt x="197460" y="270757"/>
                    <a:pt x="195995" y="271109"/>
                    <a:pt x="194896" y="271109"/>
                  </a:cubicBezTo>
                  <a:cubicBezTo>
                    <a:pt x="193797" y="271109"/>
                    <a:pt x="192698" y="270757"/>
                    <a:pt x="191599" y="270051"/>
                  </a:cubicBezTo>
                  <a:cubicBezTo>
                    <a:pt x="190866" y="268993"/>
                    <a:pt x="190500" y="267934"/>
                    <a:pt x="190500" y="266876"/>
                  </a:cubicBezTo>
                  <a:cubicBezTo>
                    <a:pt x="190500" y="265465"/>
                    <a:pt x="190866" y="264407"/>
                    <a:pt x="191599" y="263701"/>
                  </a:cubicBezTo>
                  <a:close/>
                  <a:moveTo>
                    <a:pt x="137733" y="261937"/>
                  </a:moveTo>
                  <a:lnTo>
                    <a:pt x="169511" y="261937"/>
                  </a:lnTo>
                  <a:cubicBezTo>
                    <a:pt x="172068" y="261937"/>
                    <a:pt x="174259" y="264135"/>
                    <a:pt x="174259" y="266700"/>
                  </a:cubicBezTo>
                  <a:cubicBezTo>
                    <a:pt x="174259" y="269264"/>
                    <a:pt x="172068" y="271096"/>
                    <a:pt x="169511" y="271096"/>
                  </a:cubicBezTo>
                  <a:lnTo>
                    <a:pt x="137733" y="271096"/>
                  </a:lnTo>
                  <a:cubicBezTo>
                    <a:pt x="135176" y="271096"/>
                    <a:pt x="133350" y="269264"/>
                    <a:pt x="133350" y="266700"/>
                  </a:cubicBezTo>
                  <a:cubicBezTo>
                    <a:pt x="133350" y="264135"/>
                    <a:pt x="135176" y="261937"/>
                    <a:pt x="137733" y="261937"/>
                  </a:cubicBezTo>
                  <a:close/>
                  <a:moveTo>
                    <a:pt x="122824" y="247232"/>
                  </a:moveTo>
                  <a:cubicBezTo>
                    <a:pt x="117770" y="247232"/>
                    <a:pt x="113799" y="251188"/>
                    <a:pt x="113799" y="256223"/>
                  </a:cubicBezTo>
                  <a:lnTo>
                    <a:pt x="113799" y="278521"/>
                  </a:lnTo>
                  <a:cubicBezTo>
                    <a:pt x="113799" y="283196"/>
                    <a:pt x="117770" y="287152"/>
                    <a:pt x="122824" y="287152"/>
                  </a:cubicBezTo>
                  <a:lnTo>
                    <a:pt x="226065" y="287152"/>
                  </a:lnTo>
                  <a:cubicBezTo>
                    <a:pt x="231119" y="287152"/>
                    <a:pt x="235090" y="283196"/>
                    <a:pt x="235090" y="278521"/>
                  </a:cubicBezTo>
                  <a:lnTo>
                    <a:pt x="235090" y="256223"/>
                  </a:lnTo>
                  <a:cubicBezTo>
                    <a:pt x="235090" y="251188"/>
                    <a:pt x="231119" y="247232"/>
                    <a:pt x="226065" y="247232"/>
                  </a:cubicBezTo>
                  <a:lnTo>
                    <a:pt x="122824" y="247232"/>
                  </a:lnTo>
                  <a:close/>
                  <a:moveTo>
                    <a:pt x="209429" y="214489"/>
                  </a:moveTo>
                  <a:cubicBezTo>
                    <a:pt x="210894" y="212725"/>
                    <a:pt x="214191" y="212725"/>
                    <a:pt x="216023" y="214489"/>
                  </a:cubicBezTo>
                  <a:cubicBezTo>
                    <a:pt x="216756" y="215194"/>
                    <a:pt x="217122" y="216253"/>
                    <a:pt x="217122" y="217664"/>
                  </a:cubicBezTo>
                  <a:cubicBezTo>
                    <a:pt x="217122" y="218722"/>
                    <a:pt x="216756" y="219780"/>
                    <a:pt x="216023" y="220839"/>
                  </a:cubicBezTo>
                  <a:cubicBezTo>
                    <a:pt x="215290" y="221544"/>
                    <a:pt x="213825" y="221897"/>
                    <a:pt x="212726" y="221897"/>
                  </a:cubicBezTo>
                  <a:cubicBezTo>
                    <a:pt x="211627" y="221897"/>
                    <a:pt x="210528" y="221544"/>
                    <a:pt x="209429" y="220839"/>
                  </a:cubicBezTo>
                  <a:cubicBezTo>
                    <a:pt x="208696" y="219780"/>
                    <a:pt x="207963" y="218722"/>
                    <a:pt x="207963" y="217664"/>
                  </a:cubicBezTo>
                  <a:cubicBezTo>
                    <a:pt x="207963" y="216253"/>
                    <a:pt x="208696" y="215194"/>
                    <a:pt x="209429" y="214489"/>
                  </a:cubicBezTo>
                  <a:close/>
                  <a:moveTo>
                    <a:pt x="191599" y="214489"/>
                  </a:moveTo>
                  <a:cubicBezTo>
                    <a:pt x="193431" y="212725"/>
                    <a:pt x="196361" y="212725"/>
                    <a:pt x="198193" y="214489"/>
                  </a:cubicBezTo>
                  <a:cubicBezTo>
                    <a:pt x="198926" y="215194"/>
                    <a:pt x="199658" y="216253"/>
                    <a:pt x="199658" y="217664"/>
                  </a:cubicBezTo>
                  <a:cubicBezTo>
                    <a:pt x="199658" y="218722"/>
                    <a:pt x="198926" y="219780"/>
                    <a:pt x="198193" y="220839"/>
                  </a:cubicBezTo>
                  <a:cubicBezTo>
                    <a:pt x="197460" y="221544"/>
                    <a:pt x="195995" y="221897"/>
                    <a:pt x="194896" y="221897"/>
                  </a:cubicBezTo>
                  <a:cubicBezTo>
                    <a:pt x="193797" y="221897"/>
                    <a:pt x="192698" y="221544"/>
                    <a:pt x="191599" y="220839"/>
                  </a:cubicBezTo>
                  <a:cubicBezTo>
                    <a:pt x="190866" y="219780"/>
                    <a:pt x="190500" y="218722"/>
                    <a:pt x="190500" y="217664"/>
                  </a:cubicBezTo>
                  <a:cubicBezTo>
                    <a:pt x="190500" y="216253"/>
                    <a:pt x="190866" y="215194"/>
                    <a:pt x="191599" y="214489"/>
                  </a:cubicBezTo>
                  <a:close/>
                  <a:moveTo>
                    <a:pt x="137733" y="212725"/>
                  </a:moveTo>
                  <a:lnTo>
                    <a:pt x="169511" y="212725"/>
                  </a:lnTo>
                  <a:cubicBezTo>
                    <a:pt x="172068" y="212725"/>
                    <a:pt x="174259" y="214630"/>
                    <a:pt x="174259" y="217297"/>
                  </a:cubicBezTo>
                  <a:cubicBezTo>
                    <a:pt x="174259" y="219964"/>
                    <a:pt x="172068" y="221869"/>
                    <a:pt x="169511" y="221869"/>
                  </a:cubicBezTo>
                  <a:lnTo>
                    <a:pt x="137733" y="221869"/>
                  </a:lnTo>
                  <a:cubicBezTo>
                    <a:pt x="135176" y="221869"/>
                    <a:pt x="133350" y="219964"/>
                    <a:pt x="133350" y="217297"/>
                  </a:cubicBezTo>
                  <a:cubicBezTo>
                    <a:pt x="133350" y="214630"/>
                    <a:pt x="135176" y="212725"/>
                    <a:pt x="137733" y="212725"/>
                  </a:cubicBezTo>
                  <a:close/>
                  <a:moveTo>
                    <a:pt x="122824" y="197602"/>
                  </a:moveTo>
                  <a:cubicBezTo>
                    <a:pt x="117770" y="197602"/>
                    <a:pt x="113799" y="201917"/>
                    <a:pt x="113799" y="206952"/>
                  </a:cubicBezTo>
                  <a:lnTo>
                    <a:pt x="113799" y="229250"/>
                  </a:lnTo>
                  <a:cubicBezTo>
                    <a:pt x="113799" y="233925"/>
                    <a:pt x="117770" y="238241"/>
                    <a:pt x="122824" y="238241"/>
                  </a:cubicBezTo>
                  <a:lnTo>
                    <a:pt x="226065" y="238241"/>
                  </a:lnTo>
                  <a:cubicBezTo>
                    <a:pt x="231119" y="238241"/>
                    <a:pt x="235090" y="233925"/>
                    <a:pt x="235090" y="229250"/>
                  </a:cubicBezTo>
                  <a:lnTo>
                    <a:pt x="235090" y="206952"/>
                  </a:lnTo>
                  <a:cubicBezTo>
                    <a:pt x="235090" y="201917"/>
                    <a:pt x="231119" y="197602"/>
                    <a:pt x="226065" y="197602"/>
                  </a:cubicBezTo>
                  <a:lnTo>
                    <a:pt x="122824" y="197602"/>
                  </a:lnTo>
                  <a:close/>
                  <a:moveTo>
                    <a:pt x="209429" y="165276"/>
                  </a:moveTo>
                  <a:cubicBezTo>
                    <a:pt x="210894" y="163512"/>
                    <a:pt x="214191" y="163512"/>
                    <a:pt x="216023" y="165276"/>
                  </a:cubicBezTo>
                  <a:cubicBezTo>
                    <a:pt x="216756" y="165981"/>
                    <a:pt x="217122" y="167040"/>
                    <a:pt x="217122" y="168451"/>
                  </a:cubicBezTo>
                  <a:cubicBezTo>
                    <a:pt x="217122" y="169509"/>
                    <a:pt x="216756" y="170567"/>
                    <a:pt x="216023" y="171626"/>
                  </a:cubicBezTo>
                  <a:cubicBezTo>
                    <a:pt x="215290" y="172331"/>
                    <a:pt x="213825" y="172684"/>
                    <a:pt x="212726" y="172684"/>
                  </a:cubicBezTo>
                  <a:cubicBezTo>
                    <a:pt x="211627" y="172684"/>
                    <a:pt x="210528" y="172331"/>
                    <a:pt x="209429" y="171626"/>
                  </a:cubicBezTo>
                  <a:cubicBezTo>
                    <a:pt x="208696" y="170567"/>
                    <a:pt x="207963" y="169509"/>
                    <a:pt x="207963" y="168451"/>
                  </a:cubicBezTo>
                  <a:cubicBezTo>
                    <a:pt x="207963" y="167040"/>
                    <a:pt x="208696" y="165981"/>
                    <a:pt x="209429" y="165276"/>
                  </a:cubicBezTo>
                  <a:close/>
                  <a:moveTo>
                    <a:pt x="191599" y="165276"/>
                  </a:moveTo>
                  <a:cubicBezTo>
                    <a:pt x="193431" y="163512"/>
                    <a:pt x="196361" y="163512"/>
                    <a:pt x="198193" y="165276"/>
                  </a:cubicBezTo>
                  <a:cubicBezTo>
                    <a:pt x="198926" y="165981"/>
                    <a:pt x="199658" y="167040"/>
                    <a:pt x="199658" y="168451"/>
                  </a:cubicBezTo>
                  <a:cubicBezTo>
                    <a:pt x="199658" y="169509"/>
                    <a:pt x="198926" y="170567"/>
                    <a:pt x="198193" y="171626"/>
                  </a:cubicBezTo>
                  <a:cubicBezTo>
                    <a:pt x="197460" y="172331"/>
                    <a:pt x="195995" y="172684"/>
                    <a:pt x="194896" y="172684"/>
                  </a:cubicBezTo>
                  <a:cubicBezTo>
                    <a:pt x="193797" y="172684"/>
                    <a:pt x="192698" y="172331"/>
                    <a:pt x="191599" y="171626"/>
                  </a:cubicBezTo>
                  <a:cubicBezTo>
                    <a:pt x="190866" y="170567"/>
                    <a:pt x="190500" y="169509"/>
                    <a:pt x="190500" y="168451"/>
                  </a:cubicBezTo>
                  <a:cubicBezTo>
                    <a:pt x="190500" y="167040"/>
                    <a:pt x="190866" y="165981"/>
                    <a:pt x="191599" y="165276"/>
                  </a:cubicBezTo>
                  <a:close/>
                  <a:moveTo>
                    <a:pt x="137733" y="163512"/>
                  </a:moveTo>
                  <a:lnTo>
                    <a:pt x="169511" y="163512"/>
                  </a:lnTo>
                  <a:cubicBezTo>
                    <a:pt x="172068" y="163512"/>
                    <a:pt x="174259" y="165417"/>
                    <a:pt x="174259" y="168084"/>
                  </a:cubicBezTo>
                  <a:cubicBezTo>
                    <a:pt x="174259" y="170370"/>
                    <a:pt x="172068" y="172656"/>
                    <a:pt x="169511" y="172656"/>
                  </a:cubicBezTo>
                  <a:lnTo>
                    <a:pt x="137733" y="172656"/>
                  </a:lnTo>
                  <a:cubicBezTo>
                    <a:pt x="135176" y="172656"/>
                    <a:pt x="133350" y="170370"/>
                    <a:pt x="133350" y="168084"/>
                  </a:cubicBezTo>
                  <a:cubicBezTo>
                    <a:pt x="133350" y="165417"/>
                    <a:pt x="135176" y="163512"/>
                    <a:pt x="137733" y="163512"/>
                  </a:cubicBezTo>
                  <a:close/>
                  <a:moveTo>
                    <a:pt x="122824" y="148691"/>
                  </a:moveTo>
                  <a:cubicBezTo>
                    <a:pt x="117770" y="148691"/>
                    <a:pt x="113799" y="152647"/>
                    <a:pt x="113799" y="157682"/>
                  </a:cubicBezTo>
                  <a:lnTo>
                    <a:pt x="113799" y="179979"/>
                  </a:lnTo>
                  <a:cubicBezTo>
                    <a:pt x="113799" y="185014"/>
                    <a:pt x="117770" y="188970"/>
                    <a:pt x="122824" y="188970"/>
                  </a:cubicBezTo>
                  <a:lnTo>
                    <a:pt x="226065" y="188970"/>
                  </a:lnTo>
                  <a:cubicBezTo>
                    <a:pt x="231119" y="188970"/>
                    <a:pt x="235090" y="185014"/>
                    <a:pt x="235090" y="179979"/>
                  </a:cubicBezTo>
                  <a:lnTo>
                    <a:pt x="235090" y="157682"/>
                  </a:lnTo>
                  <a:cubicBezTo>
                    <a:pt x="235090" y="152647"/>
                    <a:pt x="231119" y="148691"/>
                    <a:pt x="226065" y="148691"/>
                  </a:cubicBezTo>
                  <a:lnTo>
                    <a:pt x="122824" y="148691"/>
                  </a:lnTo>
                  <a:close/>
                  <a:moveTo>
                    <a:pt x="122824" y="139700"/>
                  </a:moveTo>
                  <a:lnTo>
                    <a:pt x="226065" y="139700"/>
                  </a:lnTo>
                  <a:cubicBezTo>
                    <a:pt x="236173" y="139700"/>
                    <a:pt x="244114" y="147612"/>
                    <a:pt x="244114" y="157682"/>
                  </a:cubicBezTo>
                  <a:lnTo>
                    <a:pt x="244114" y="179979"/>
                  </a:lnTo>
                  <a:cubicBezTo>
                    <a:pt x="244114" y="185374"/>
                    <a:pt x="241587" y="190049"/>
                    <a:pt x="237978" y="193286"/>
                  </a:cubicBezTo>
                  <a:cubicBezTo>
                    <a:pt x="241587" y="196523"/>
                    <a:pt x="244114" y="201198"/>
                    <a:pt x="244114" y="206952"/>
                  </a:cubicBezTo>
                  <a:lnTo>
                    <a:pt x="244114" y="229250"/>
                  </a:lnTo>
                  <a:cubicBezTo>
                    <a:pt x="244114" y="234644"/>
                    <a:pt x="241587" y="239320"/>
                    <a:pt x="237978" y="242556"/>
                  </a:cubicBezTo>
                  <a:cubicBezTo>
                    <a:pt x="241587" y="245793"/>
                    <a:pt x="244114" y="250828"/>
                    <a:pt x="244114" y="256223"/>
                  </a:cubicBezTo>
                  <a:lnTo>
                    <a:pt x="244114" y="278521"/>
                  </a:lnTo>
                  <a:cubicBezTo>
                    <a:pt x="244114" y="288231"/>
                    <a:pt x="236173" y="296502"/>
                    <a:pt x="226065" y="296502"/>
                  </a:cubicBezTo>
                  <a:lnTo>
                    <a:pt x="122824" y="296502"/>
                  </a:lnTo>
                  <a:cubicBezTo>
                    <a:pt x="112716" y="296502"/>
                    <a:pt x="104775" y="288231"/>
                    <a:pt x="104775" y="278521"/>
                  </a:cubicBezTo>
                  <a:lnTo>
                    <a:pt x="104775" y="256223"/>
                  </a:lnTo>
                  <a:cubicBezTo>
                    <a:pt x="104775" y="250828"/>
                    <a:pt x="107302" y="245793"/>
                    <a:pt x="110911" y="242556"/>
                  </a:cubicBezTo>
                  <a:cubicBezTo>
                    <a:pt x="107302" y="239320"/>
                    <a:pt x="104775" y="234644"/>
                    <a:pt x="104775" y="229250"/>
                  </a:cubicBezTo>
                  <a:lnTo>
                    <a:pt x="104775" y="206952"/>
                  </a:lnTo>
                  <a:cubicBezTo>
                    <a:pt x="104775" y="201198"/>
                    <a:pt x="107302" y="196523"/>
                    <a:pt x="110911" y="193286"/>
                  </a:cubicBezTo>
                  <a:cubicBezTo>
                    <a:pt x="107302" y="190049"/>
                    <a:pt x="104775" y="185374"/>
                    <a:pt x="104775" y="179979"/>
                  </a:cubicBezTo>
                  <a:lnTo>
                    <a:pt x="104775" y="157682"/>
                  </a:lnTo>
                  <a:cubicBezTo>
                    <a:pt x="104775" y="147612"/>
                    <a:pt x="112716" y="139700"/>
                    <a:pt x="122824" y="139700"/>
                  </a:cubicBezTo>
                  <a:close/>
                  <a:moveTo>
                    <a:pt x="93423" y="9020"/>
                  </a:moveTo>
                  <a:cubicBezTo>
                    <a:pt x="73945" y="9020"/>
                    <a:pt x="57713" y="24895"/>
                    <a:pt x="57713" y="44738"/>
                  </a:cubicBezTo>
                  <a:cubicBezTo>
                    <a:pt x="57713" y="47625"/>
                    <a:pt x="58074" y="50150"/>
                    <a:pt x="58795" y="53397"/>
                  </a:cubicBezTo>
                  <a:cubicBezTo>
                    <a:pt x="59156" y="54480"/>
                    <a:pt x="58795" y="55923"/>
                    <a:pt x="58074" y="57005"/>
                  </a:cubicBezTo>
                  <a:cubicBezTo>
                    <a:pt x="57352" y="58088"/>
                    <a:pt x="55910" y="58809"/>
                    <a:pt x="54827" y="59170"/>
                  </a:cubicBezTo>
                  <a:cubicBezTo>
                    <a:pt x="29217" y="60253"/>
                    <a:pt x="9017" y="81539"/>
                    <a:pt x="9017" y="107156"/>
                  </a:cubicBezTo>
                  <a:cubicBezTo>
                    <a:pt x="9017" y="128443"/>
                    <a:pt x="23085" y="147204"/>
                    <a:pt x="43285" y="153338"/>
                  </a:cubicBezTo>
                  <a:cubicBezTo>
                    <a:pt x="47613" y="127360"/>
                    <a:pt x="71420" y="108238"/>
                    <a:pt x="98473" y="110764"/>
                  </a:cubicBezTo>
                  <a:cubicBezTo>
                    <a:pt x="98473" y="108960"/>
                    <a:pt x="98473" y="107156"/>
                    <a:pt x="98473" y="105713"/>
                  </a:cubicBezTo>
                  <a:cubicBezTo>
                    <a:pt x="98473" y="72159"/>
                    <a:pt x="125526" y="45099"/>
                    <a:pt x="158711" y="45099"/>
                  </a:cubicBezTo>
                  <a:cubicBezTo>
                    <a:pt x="163761" y="45099"/>
                    <a:pt x="168451" y="45821"/>
                    <a:pt x="173140" y="46903"/>
                  </a:cubicBezTo>
                  <a:cubicBezTo>
                    <a:pt x="171336" y="33554"/>
                    <a:pt x="160154" y="22730"/>
                    <a:pt x="146087" y="22730"/>
                  </a:cubicBezTo>
                  <a:cubicBezTo>
                    <a:pt x="140315" y="22730"/>
                    <a:pt x="134905" y="24173"/>
                    <a:pt x="130215" y="27420"/>
                  </a:cubicBezTo>
                  <a:cubicBezTo>
                    <a:pt x="129133" y="28142"/>
                    <a:pt x="128051" y="28503"/>
                    <a:pt x="126969" y="28142"/>
                  </a:cubicBezTo>
                  <a:cubicBezTo>
                    <a:pt x="125526" y="28142"/>
                    <a:pt x="124805" y="27059"/>
                    <a:pt x="124083" y="26338"/>
                  </a:cubicBezTo>
                  <a:cubicBezTo>
                    <a:pt x="117591" y="15514"/>
                    <a:pt x="106048" y="9020"/>
                    <a:pt x="93423" y="9020"/>
                  </a:cubicBezTo>
                  <a:close/>
                  <a:moveTo>
                    <a:pt x="93423" y="0"/>
                  </a:moveTo>
                  <a:cubicBezTo>
                    <a:pt x="107852" y="0"/>
                    <a:pt x="120476" y="6494"/>
                    <a:pt x="129133" y="18040"/>
                  </a:cubicBezTo>
                  <a:cubicBezTo>
                    <a:pt x="134183" y="15153"/>
                    <a:pt x="139955" y="13710"/>
                    <a:pt x="146087" y="13710"/>
                  </a:cubicBezTo>
                  <a:cubicBezTo>
                    <a:pt x="165926" y="13710"/>
                    <a:pt x="182157" y="29946"/>
                    <a:pt x="182157" y="49790"/>
                  </a:cubicBezTo>
                  <a:cubicBezTo>
                    <a:pt x="199471" y="57005"/>
                    <a:pt x="212457" y="72159"/>
                    <a:pt x="217507" y="90559"/>
                  </a:cubicBezTo>
                  <a:cubicBezTo>
                    <a:pt x="222918" y="87312"/>
                    <a:pt x="229050" y="85869"/>
                    <a:pt x="235182" y="85869"/>
                  </a:cubicBezTo>
                  <a:cubicBezTo>
                    <a:pt x="254660" y="85869"/>
                    <a:pt x="270892" y="101744"/>
                    <a:pt x="270892" y="121227"/>
                  </a:cubicBezTo>
                  <a:cubicBezTo>
                    <a:pt x="270892" y="125556"/>
                    <a:pt x="270171" y="129886"/>
                    <a:pt x="268367" y="133855"/>
                  </a:cubicBezTo>
                  <a:cubicBezTo>
                    <a:pt x="284960" y="139267"/>
                    <a:pt x="296503" y="154781"/>
                    <a:pt x="296503" y="172460"/>
                  </a:cubicBezTo>
                  <a:cubicBezTo>
                    <a:pt x="296503" y="195190"/>
                    <a:pt x="278106" y="213951"/>
                    <a:pt x="255382" y="213951"/>
                  </a:cubicBezTo>
                  <a:cubicBezTo>
                    <a:pt x="252857" y="213951"/>
                    <a:pt x="250693" y="211786"/>
                    <a:pt x="250693" y="209261"/>
                  </a:cubicBezTo>
                  <a:cubicBezTo>
                    <a:pt x="250693" y="206735"/>
                    <a:pt x="252857" y="204931"/>
                    <a:pt x="255382" y="204931"/>
                  </a:cubicBezTo>
                  <a:cubicBezTo>
                    <a:pt x="273056" y="204931"/>
                    <a:pt x="287485" y="190499"/>
                    <a:pt x="287485" y="172460"/>
                  </a:cubicBezTo>
                  <a:cubicBezTo>
                    <a:pt x="287485" y="157306"/>
                    <a:pt x="276664" y="143957"/>
                    <a:pt x="261153" y="141071"/>
                  </a:cubicBezTo>
                  <a:cubicBezTo>
                    <a:pt x="260071" y="140710"/>
                    <a:pt x="258628" y="139988"/>
                    <a:pt x="258267" y="138545"/>
                  </a:cubicBezTo>
                  <a:cubicBezTo>
                    <a:pt x="257546" y="137102"/>
                    <a:pt x="257546" y="135659"/>
                    <a:pt x="258267" y="134576"/>
                  </a:cubicBezTo>
                  <a:cubicBezTo>
                    <a:pt x="260432" y="130247"/>
                    <a:pt x="261875" y="125917"/>
                    <a:pt x="261875" y="121227"/>
                  </a:cubicBezTo>
                  <a:cubicBezTo>
                    <a:pt x="261875" y="106795"/>
                    <a:pt x="249971" y="94889"/>
                    <a:pt x="235182" y="94889"/>
                  </a:cubicBezTo>
                  <a:cubicBezTo>
                    <a:pt x="228689" y="94889"/>
                    <a:pt x="222197" y="97414"/>
                    <a:pt x="217147" y="101744"/>
                  </a:cubicBezTo>
                  <a:cubicBezTo>
                    <a:pt x="216065" y="102826"/>
                    <a:pt x="214261" y="103187"/>
                    <a:pt x="212818" y="102826"/>
                  </a:cubicBezTo>
                  <a:cubicBezTo>
                    <a:pt x="211375" y="102105"/>
                    <a:pt x="209933" y="100662"/>
                    <a:pt x="209933" y="99218"/>
                  </a:cubicBezTo>
                  <a:cubicBezTo>
                    <a:pt x="206686" y="73602"/>
                    <a:pt x="184682" y="54119"/>
                    <a:pt x="158711" y="54119"/>
                  </a:cubicBezTo>
                  <a:cubicBezTo>
                    <a:pt x="130215" y="54119"/>
                    <a:pt x="107130" y="77210"/>
                    <a:pt x="107130" y="105713"/>
                  </a:cubicBezTo>
                  <a:cubicBezTo>
                    <a:pt x="107130" y="108599"/>
                    <a:pt x="107491" y="111846"/>
                    <a:pt x="108212" y="115093"/>
                  </a:cubicBezTo>
                  <a:cubicBezTo>
                    <a:pt x="108573" y="116537"/>
                    <a:pt x="107852" y="117980"/>
                    <a:pt x="106769" y="119062"/>
                  </a:cubicBezTo>
                  <a:cubicBezTo>
                    <a:pt x="105687" y="120144"/>
                    <a:pt x="104244" y="120866"/>
                    <a:pt x="102802" y="120505"/>
                  </a:cubicBezTo>
                  <a:cubicBezTo>
                    <a:pt x="99916" y="119784"/>
                    <a:pt x="97030" y="119423"/>
                    <a:pt x="94145" y="119423"/>
                  </a:cubicBezTo>
                  <a:cubicBezTo>
                    <a:pt x="70699" y="119423"/>
                    <a:pt x="51220" y="138545"/>
                    <a:pt x="51220" y="162357"/>
                  </a:cubicBezTo>
                  <a:cubicBezTo>
                    <a:pt x="51220" y="185809"/>
                    <a:pt x="70699" y="204931"/>
                    <a:pt x="94145" y="204931"/>
                  </a:cubicBezTo>
                  <a:cubicBezTo>
                    <a:pt x="96309" y="204931"/>
                    <a:pt x="98473" y="206735"/>
                    <a:pt x="98473" y="209261"/>
                  </a:cubicBezTo>
                  <a:cubicBezTo>
                    <a:pt x="98473" y="211786"/>
                    <a:pt x="96309" y="213951"/>
                    <a:pt x="94145" y="213951"/>
                  </a:cubicBezTo>
                  <a:cubicBezTo>
                    <a:pt x="65649" y="213951"/>
                    <a:pt x="42563" y="190860"/>
                    <a:pt x="42563" y="162357"/>
                  </a:cubicBezTo>
                  <a:cubicBezTo>
                    <a:pt x="17674" y="155502"/>
                    <a:pt x="0" y="132772"/>
                    <a:pt x="0" y="107156"/>
                  </a:cubicBezTo>
                  <a:cubicBezTo>
                    <a:pt x="0" y="78292"/>
                    <a:pt x="21282" y="54480"/>
                    <a:pt x="49056" y="50511"/>
                  </a:cubicBezTo>
                  <a:cubicBezTo>
                    <a:pt x="48695" y="48346"/>
                    <a:pt x="48695" y="46542"/>
                    <a:pt x="48695" y="44738"/>
                  </a:cubicBezTo>
                  <a:cubicBezTo>
                    <a:pt x="48695" y="19844"/>
                    <a:pt x="68895" y="0"/>
                    <a:pt x="93423" y="0"/>
                  </a:cubicBezTo>
                  <a:close/>
                </a:path>
              </a:pathLst>
            </a:custGeom>
            <a:solidFill>
              <a:schemeClr val="bg1"/>
            </a:solidFill>
            <a:ln>
              <a:noFill/>
            </a:ln>
            <a:effectLst/>
          </p:spPr>
          <p:txBody>
            <a:bodyPr anchor="ct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3" name="Freeform 703">
              <a:extLst>
                <a:ext uri="{FF2B5EF4-FFF2-40B4-BE49-F238E27FC236}">
                  <a16:creationId xmlns:a16="http://schemas.microsoft.com/office/drawing/2014/main" id="{8D2FC4A6-C9E5-D32A-CE4F-6276AC6B00F8}"/>
                </a:ext>
              </a:extLst>
            </p:cNvPr>
            <p:cNvSpPr>
              <a:spLocks noChangeArrowheads="1"/>
            </p:cNvSpPr>
            <p:nvPr/>
          </p:nvSpPr>
          <p:spPr bwMode="auto">
            <a:xfrm>
              <a:off x="8086589" y="3029702"/>
              <a:ext cx="379954" cy="327128"/>
            </a:xfrm>
            <a:custGeom>
              <a:avLst/>
              <a:gdLst>
                <a:gd name="T0" fmla="*/ 93294 w 296049"/>
                <a:gd name="T1" fmla="*/ 226836 h 255230"/>
                <a:gd name="T2" fmla="*/ 93294 w 296049"/>
                <a:gd name="T3" fmla="*/ 232833 h 255230"/>
                <a:gd name="T4" fmla="*/ 86700 w 296049"/>
                <a:gd name="T5" fmla="*/ 232833 h 255230"/>
                <a:gd name="T6" fmla="*/ 86700 w 296049"/>
                <a:gd name="T7" fmla="*/ 226836 h 255230"/>
                <a:gd name="T8" fmla="*/ 42494 w 296049"/>
                <a:gd name="T9" fmla="*/ 225539 h 255230"/>
                <a:gd name="T10" fmla="*/ 42494 w 296049"/>
                <a:gd name="T11" fmla="*/ 231322 h 255230"/>
                <a:gd name="T12" fmla="*/ 36266 w 296049"/>
                <a:gd name="T13" fmla="*/ 231322 h 255230"/>
                <a:gd name="T14" fmla="*/ 36266 w 296049"/>
                <a:gd name="T15" fmla="*/ 225539 h 255230"/>
                <a:gd name="T16" fmla="*/ 69360 w 296049"/>
                <a:gd name="T17" fmla="*/ 229658 h 255230"/>
                <a:gd name="T18" fmla="*/ 60201 w 296049"/>
                <a:gd name="T19" fmla="*/ 229658 h 255230"/>
                <a:gd name="T20" fmla="*/ 23293 w 296049"/>
                <a:gd name="T21" fmla="*/ 210408 h 255230"/>
                <a:gd name="T22" fmla="*/ 285209 w 296049"/>
                <a:gd name="T23" fmla="*/ 245907 h 255230"/>
                <a:gd name="T24" fmla="*/ 23293 w 296049"/>
                <a:gd name="T25" fmla="*/ 210408 h 255230"/>
                <a:gd name="T26" fmla="*/ 80576 w 296049"/>
                <a:gd name="T27" fmla="*/ 80963 h 255230"/>
                <a:gd name="T28" fmla="*/ 80576 w 296049"/>
                <a:gd name="T29" fmla="*/ 89927 h 255230"/>
                <a:gd name="T30" fmla="*/ 26536 w 296049"/>
                <a:gd name="T31" fmla="*/ 201444 h 255230"/>
                <a:gd name="T32" fmla="*/ 248822 w 296049"/>
                <a:gd name="T33" fmla="*/ 142996 h 255230"/>
                <a:gd name="T34" fmla="*/ 257469 w 296049"/>
                <a:gd name="T35" fmla="*/ 140128 h 255230"/>
                <a:gd name="T36" fmla="*/ 295297 w 296049"/>
                <a:gd name="T37" fmla="*/ 253078 h 255230"/>
                <a:gd name="T38" fmla="*/ 4559 w 296049"/>
                <a:gd name="T39" fmla="*/ 255230 h 255230"/>
                <a:gd name="T40" fmla="*/ 236 w 296049"/>
                <a:gd name="T41" fmla="*/ 249134 h 255230"/>
                <a:gd name="T42" fmla="*/ 62563 w 296049"/>
                <a:gd name="T43" fmla="*/ 80963 h 255230"/>
                <a:gd name="T44" fmla="*/ 187110 w 296049"/>
                <a:gd name="T45" fmla="*/ 85914 h 255230"/>
                <a:gd name="T46" fmla="*/ 186747 w 296049"/>
                <a:gd name="T47" fmla="*/ 41087 h 255230"/>
                <a:gd name="T48" fmla="*/ 185296 w 296049"/>
                <a:gd name="T49" fmla="*/ 28073 h 255230"/>
                <a:gd name="T50" fmla="*/ 228113 w 296049"/>
                <a:gd name="T51" fmla="*/ 63501 h 255230"/>
                <a:gd name="T52" fmla="*/ 185296 w 296049"/>
                <a:gd name="T53" fmla="*/ 98567 h 255230"/>
                <a:gd name="T54" fmla="*/ 180579 w 296049"/>
                <a:gd name="T55" fmla="*/ 99290 h 255230"/>
                <a:gd name="T56" fmla="*/ 177676 w 296049"/>
                <a:gd name="T57" fmla="*/ 31688 h 255230"/>
                <a:gd name="T58" fmla="*/ 116588 w 296049"/>
                <a:gd name="T59" fmla="*/ 9016 h 255230"/>
                <a:gd name="T60" fmla="*/ 107265 w 296049"/>
                <a:gd name="T61" fmla="*/ 148221 h 255230"/>
                <a:gd name="T62" fmla="*/ 156746 w 296049"/>
                <a:gd name="T63" fmla="*/ 116485 h 255230"/>
                <a:gd name="T64" fmla="*/ 285828 w 296049"/>
                <a:gd name="T65" fmla="*/ 107109 h 255230"/>
                <a:gd name="T66" fmla="*/ 276506 w 296049"/>
                <a:gd name="T67" fmla="*/ 9016 h 255230"/>
                <a:gd name="T68" fmla="*/ 116588 w 296049"/>
                <a:gd name="T69" fmla="*/ 0 h 255230"/>
                <a:gd name="T70" fmla="*/ 294792 w 296049"/>
                <a:gd name="T71" fmla="*/ 18392 h 255230"/>
                <a:gd name="T72" fmla="*/ 276506 w 296049"/>
                <a:gd name="T73" fmla="*/ 125501 h 255230"/>
                <a:gd name="T74" fmla="*/ 151368 w 296049"/>
                <a:gd name="T75" fmla="*/ 127304 h 255230"/>
                <a:gd name="T76" fmla="*/ 102962 w 296049"/>
                <a:gd name="T77" fmla="*/ 161564 h 255230"/>
                <a:gd name="T78" fmla="*/ 98301 w 296049"/>
                <a:gd name="T79" fmla="*/ 157237 h 255230"/>
                <a:gd name="T80" fmla="*/ 116588 w 296049"/>
                <a:gd name="T81" fmla="*/ 0 h 255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049" h="255230">
                  <a:moveTo>
                    <a:pt x="86700" y="226836"/>
                  </a:moveTo>
                  <a:cubicBezTo>
                    <a:pt x="88532" y="225425"/>
                    <a:pt x="91463" y="225425"/>
                    <a:pt x="93294" y="226836"/>
                  </a:cubicBezTo>
                  <a:cubicBezTo>
                    <a:pt x="94027" y="227542"/>
                    <a:pt x="94760" y="228953"/>
                    <a:pt x="94760" y="229658"/>
                  </a:cubicBezTo>
                  <a:cubicBezTo>
                    <a:pt x="94760" y="231070"/>
                    <a:pt x="94027" y="232128"/>
                    <a:pt x="93294" y="232833"/>
                  </a:cubicBezTo>
                  <a:cubicBezTo>
                    <a:pt x="92562" y="233892"/>
                    <a:pt x="91463" y="234597"/>
                    <a:pt x="89997" y="234597"/>
                  </a:cubicBezTo>
                  <a:cubicBezTo>
                    <a:pt x="88898" y="234597"/>
                    <a:pt x="87799" y="233892"/>
                    <a:pt x="86700" y="232833"/>
                  </a:cubicBezTo>
                  <a:cubicBezTo>
                    <a:pt x="85967" y="232128"/>
                    <a:pt x="85601" y="231070"/>
                    <a:pt x="85601" y="229658"/>
                  </a:cubicBezTo>
                  <a:cubicBezTo>
                    <a:pt x="85601" y="228953"/>
                    <a:pt x="85967" y="227542"/>
                    <a:pt x="86700" y="226836"/>
                  </a:cubicBezTo>
                  <a:close/>
                  <a:moveTo>
                    <a:pt x="36266" y="225539"/>
                  </a:moveTo>
                  <a:cubicBezTo>
                    <a:pt x="37732" y="223838"/>
                    <a:pt x="41029" y="224178"/>
                    <a:pt x="42494" y="225539"/>
                  </a:cubicBezTo>
                  <a:cubicBezTo>
                    <a:pt x="43593" y="226219"/>
                    <a:pt x="43959" y="227580"/>
                    <a:pt x="43959" y="228260"/>
                  </a:cubicBezTo>
                  <a:cubicBezTo>
                    <a:pt x="43959" y="229621"/>
                    <a:pt x="43593" y="230642"/>
                    <a:pt x="42494" y="231322"/>
                  </a:cubicBezTo>
                  <a:cubicBezTo>
                    <a:pt x="41761" y="232343"/>
                    <a:pt x="40296" y="233023"/>
                    <a:pt x="39197" y="233023"/>
                  </a:cubicBezTo>
                  <a:cubicBezTo>
                    <a:pt x="38098" y="233023"/>
                    <a:pt x="36632" y="232343"/>
                    <a:pt x="36266" y="231322"/>
                  </a:cubicBezTo>
                  <a:cubicBezTo>
                    <a:pt x="35167" y="230642"/>
                    <a:pt x="34801" y="229621"/>
                    <a:pt x="34801" y="228260"/>
                  </a:cubicBezTo>
                  <a:cubicBezTo>
                    <a:pt x="34801" y="227580"/>
                    <a:pt x="35167" y="226219"/>
                    <a:pt x="36266" y="225539"/>
                  </a:cubicBezTo>
                  <a:close/>
                  <a:moveTo>
                    <a:pt x="64963" y="225425"/>
                  </a:moveTo>
                  <a:cubicBezTo>
                    <a:pt x="67528" y="225425"/>
                    <a:pt x="69360" y="227542"/>
                    <a:pt x="69360" y="229658"/>
                  </a:cubicBezTo>
                  <a:cubicBezTo>
                    <a:pt x="69360" y="232481"/>
                    <a:pt x="67528" y="234597"/>
                    <a:pt x="64963" y="234597"/>
                  </a:cubicBezTo>
                  <a:cubicBezTo>
                    <a:pt x="62399" y="234597"/>
                    <a:pt x="60201" y="232481"/>
                    <a:pt x="60201" y="229658"/>
                  </a:cubicBezTo>
                  <a:cubicBezTo>
                    <a:pt x="60201" y="227542"/>
                    <a:pt x="62399" y="225425"/>
                    <a:pt x="64963" y="225425"/>
                  </a:cubicBezTo>
                  <a:close/>
                  <a:moveTo>
                    <a:pt x="23293" y="210408"/>
                  </a:moveTo>
                  <a:lnTo>
                    <a:pt x="11044" y="245907"/>
                  </a:lnTo>
                  <a:lnTo>
                    <a:pt x="285209" y="245907"/>
                  </a:lnTo>
                  <a:lnTo>
                    <a:pt x="272600" y="210408"/>
                  </a:lnTo>
                  <a:lnTo>
                    <a:pt x="23293" y="210408"/>
                  </a:lnTo>
                  <a:close/>
                  <a:moveTo>
                    <a:pt x="62563" y="80963"/>
                  </a:moveTo>
                  <a:lnTo>
                    <a:pt x="80576" y="80963"/>
                  </a:lnTo>
                  <a:cubicBezTo>
                    <a:pt x="83459" y="80963"/>
                    <a:pt x="85260" y="82756"/>
                    <a:pt x="85260" y="85266"/>
                  </a:cubicBezTo>
                  <a:cubicBezTo>
                    <a:pt x="85260" y="88135"/>
                    <a:pt x="83459" y="89927"/>
                    <a:pt x="80576" y="89927"/>
                  </a:cubicBezTo>
                  <a:lnTo>
                    <a:pt x="65805" y="89927"/>
                  </a:lnTo>
                  <a:lnTo>
                    <a:pt x="26536" y="201444"/>
                  </a:lnTo>
                  <a:lnTo>
                    <a:pt x="269358" y="201444"/>
                  </a:lnTo>
                  <a:lnTo>
                    <a:pt x="248822" y="142996"/>
                  </a:lnTo>
                  <a:cubicBezTo>
                    <a:pt x="248102" y="140845"/>
                    <a:pt x="249182" y="138335"/>
                    <a:pt x="251704" y="137259"/>
                  </a:cubicBezTo>
                  <a:cubicBezTo>
                    <a:pt x="253866" y="136542"/>
                    <a:pt x="256388" y="137976"/>
                    <a:pt x="257469" y="140128"/>
                  </a:cubicBezTo>
                  <a:lnTo>
                    <a:pt x="295657" y="249134"/>
                  </a:lnTo>
                  <a:cubicBezTo>
                    <a:pt x="296378" y="250568"/>
                    <a:pt x="296017" y="252002"/>
                    <a:pt x="295297" y="253078"/>
                  </a:cubicBezTo>
                  <a:cubicBezTo>
                    <a:pt x="294576" y="254154"/>
                    <a:pt x="292775" y="255230"/>
                    <a:pt x="291334" y="255230"/>
                  </a:cubicBezTo>
                  <a:lnTo>
                    <a:pt x="4559" y="255230"/>
                  </a:lnTo>
                  <a:cubicBezTo>
                    <a:pt x="3118" y="255230"/>
                    <a:pt x="1677" y="254154"/>
                    <a:pt x="596" y="253078"/>
                  </a:cubicBezTo>
                  <a:cubicBezTo>
                    <a:pt x="-124" y="252002"/>
                    <a:pt x="-124" y="250568"/>
                    <a:pt x="236" y="249134"/>
                  </a:cubicBezTo>
                  <a:lnTo>
                    <a:pt x="58600" y="83832"/>
                  </a:lnTo>
                  <a:cubicBezTo>
                    <a:pt x="58960" y="82039"/>
                    <a:pt x="60761" y="80963"/>
                    <a:pt x="62563" y="80963"/>
                  </a:cubicBezTo>
                  <a:close/>
                  <a:moveTo>
                    <a:pt x="186747" y="41087"/>
                  </a:moveTo>
                  <a:lnTo>
                    <a:pt x="187110" y="85914"/>
                  </a:lnTo>
                  <a:lnTo>
                    <a:pt x="216139" y="63501"/>
                  </a:lnTo>
                  <a:lnTo>
                    <a:pt x="186747" y="41087"/>
                  </a:lnTo>
                  <a:close/>
                  <a:moveTo>
                    <a:pt x="180216" y="27350"/>
                  </a:moveTo>
                  <a:cubicBezTo>
                    <a:pt x="181667" y="26988"/>
                    <a:pt x="183845" y="26988"/>
                    <a:pt x="185296" y="28073"/>
                  </a:cubicBezTo>
                  <a:lnTo>
                    <a:pt x="225936" y="59886"/>
                  </a:lnTo>
                  <a:cubicBezTo>
                    <a:pt x="227387" y="60970"/>
                    <a:pt x="228113" y="62055"/>
                    <a:pt x="228113" y="63501"/>
                  </a:cubicBezTo>
                  <a:cubicBezTo>
                    <a:pt x="228113" y="64947"/>
                    <a:pt x="227387" y="66393"/>
                    <a:pt x="225936" y="67116"/>
                  </a:cubicBezTo>
                  <a:lnTo>
                    <a:pt x="185296" y="98567"/>
                  </a:lnTo>
                  <a:cubicBezTo>
                    <a:pt x="184570" y="99290"/>
                    <a:pt x="183482" y="99652"/>
                    <a:pt x="182756" y="99652"/>
                  </a:cubicBezTo>
                  <a:cubicBezTo>
                    <a:pt x="182030" y="99652"/>
                    <a:pt x="180942" y="99652"/>
                    <a:pt x="180579" y="99290"/>
                  </a:cubicBezTo>
                  <a:cubicBezTo>
                    <a:pt x="179127" y="98567"/>
                    <a:pt x="178039" y="96760"/>
                    <a:pt x="178039" y="95314"/>
                  </a:cubicBezTo>
                  <a:lnTo>
                    <a:pt x="177676" y="31688"/>
                  </a:lnTo>
                  <a:cubicBezTo>
                    <a:pt x="177676" y="29880"/>
                    <a:pt x="178765" y="28434"/>
                    <a:pt x="180216" y="27350"/>
                  </a:cubicBezTo>
                  <a:close/>
                  <a:moveTo>
                    <a:pt x="116588" y="9016"/>
                  </a:moveTo>
                  <a:cubicBezTo>
                    <a:pt x="111568" y="9016"/>
                    <a:pt x="107265" y="13343"/>
                    <a:pt x="107265" y="18392"/>
                  </a:cubicBezTo>
                  <a:lnTo>
                    <a:pt x="107265" y="148221"/>
                  </a:lnTo>
                  <a:lnTo>
                    <a:pt x="145990" y="120091"/>
                  </a:lnTo>
                  <a:cubicBezTo>
                    <a:pt x="149217" y="117928"/>
                    <a:pt x="152802" y="116485"/>
                    <a:pt x="156746" y="116485"/>
                  </a:cubicBezTo>
                  <a:lnTo>
                    <a:pt x="276506" y="116485"/>
                  </a:lnTo>
                  <a:cubicBezTo>
                    <a:pt x="281526" y="116485"/>
                    <a:pt x="285828" y="112518"/>
                    <a:pt x="285828" y="107109"/>
                  </a:cubicBezTo>
                  <a:lnTo>
                    <a:pt x="285828" y="18392"/>
                  </a:lnTo>
                  <a:cubicBezTo>
                    <a:pt x="285828" y="13343"/>
                    <a:pt x="281526" y="9016"/>
                    <a:pt x="276506" y="9016"/>
                  </a:cubicBezTo>
                  <a:lnTo>
                    <a:pt x="116588" y="9016"/>
                  </a:lnTo>
                  <a:close/>
                  <a:moveTo>
                    <a:pt x="116588" y="0"/>
                  </a:moveTo>
                  <a:lnTo>
                    <a:pt x="276506" y="0"/>
                  </a:lnTo>
                  <a:cubicBezTo>
                    <a:pt x="286904" y="0"/>
                    <a:pt x="294792" y="8294"/>
                    <a:pt x="294792" y="18392"/>
                  </a:cubicBezTo>
                  <a:lnTo>
                    <a:pt x="294792" y="107109"/>
                  </a:lnTo>
                  <a:cubicBezTo>
                    <a:pt x="294792" y="117567"/>
                    <a:pt x="286904" y="125501"/>
                    <a:pt x="276506" y="125501"/>
                  </a:cubicBezTo>
                  <a:lnTo>
                    <a:pt x="156746" y="125501"/>
                  </a:lnTo>
                  <a:cubicBezTo>
                    <a:pt x="154595" y="125501"/>
                    <a:pt x="152802" y="126222"/>
                    <a:pt x="151368" y="127304"/>
                  </a:cubicBezTo>
                  <a:lnTo>
                    <a:pt x="105472" y="160843"/>
                  </a:lnTo>
                  <a:cubicBezTo>
                    <a:pt x="104755" y="161204"/>
                    <a:pt x="103679" y="161564"/>
                    <a:pt x="102962" y="161564"/>
                  </a:cubicBezTo>
                  <a:cubicBezTo>
                    <a:pt x="102245" y="161564"/>
                    <a:pt x="101528" y="161564"/>
                    <a:pt x="100811" y="161204"/>
                  </a:cubicBezTo>
                  <a:cubicBezTo>
                    <a:pt x="99377" y="160122"/>
                    <a:pt x="98301" y="158679"/>
                    <a:pt x="98301" y="157237"/>
                  </a:cubicBezTo>
                  <a:lnTo>
                    <a:pt x="98301" y="18392"/>
                  </a:lnTo>
                  <a:cubicBezTo>
                    <a:pt x="98301" y="8294"/>
                    <a:pt x="106548" y="0"/>
                    <a:pt x="116588" y="0"/>
                  </a:cubicBezTo>
                  <a:close/>
                </a:path>
              </a:pathLst>
            </a:custGeom>
            <a:solidFill>
              <a:schemeClr val="bg1"/>
            </a:solidFill>
            <a:ln>
              <a:noFill/>
            </a:ln>
            <a:effectLst/>
          </p:spPr>
          <p:txBody>
            <a:bodyPr anchor="ct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4" name="Freeform 706">
              <a:extLst>
                <a:ext uri="{FF2B5EF4-FFF2-40B4-BE49-F238E27FC236}">
                  <a16:creationId xmlns:a16="http://schemas.microsoft.com/office/drawing/2014/main" id="{2125FF53-72FD-0002-E23D-E09EF582451E}"/>
                </a:ext>
              </a:extLst>
            </p:cNvPr>
            <p:cNvSpPr>
              <a:spLocks noChangeArrowheads="1"/>
            </p:cNvSpPr>
            <p:nvPr/>
          </p:nvSpPr>
          <p:spPr bwMode="auto">
            <a:xfrm>
              <a:off x="7079439" y="2008898"/>
              <a:ext cx="379956" cy="367763"/>
            </a:xfrm>
            <a:custGeom>
              <a:avLst/>
              <a:gdLst>
                <a:gd name="T0" fmla="*/ 9017 w 296503"/>
                <a:gd name="T1" fmla="*/ 269637 h 287676"/>
                <a:gd name="T2" fmla="*/ 278467 w 296503"/>
                <a:gd name="T3" fmla="*/ 278656 h 287676"/>
                <a:gd name="T4" fmla="*/ 287485 w 296503"/>
                <a:gd name="T5" fmla="*/ 260617 h 287676"/>
                <a:gd name="T6" fmla="*/ 29939 w 296503"/>
                <a:gd name="T7" fmla="*/ 219486 h 287676"/>
                <a:gd name="T8" fmla="*/ 284238 w 296503"/>
                <a:gd name="T9" fmla="*/ 251597 h 287676"/>
                <a:gd name="T10" fmla="*/ 29939 w 296503"/>
                <a:gd name="T11" fmla="*/ 219486 h 287676"/>
                <a:gd name="T12" fmla="*/ 172028 w 296503"/>
                <a:gd name="T13" fmla="*/ 90574 h 287676"/>
                <a:gd name="T14" fmla="*/ 193990 w 296503"/>
                <a:gd name="T15" fmla="*/ 74358 h 287676"/>
                <a:gd name="T16" fmla="*/ 158641 w 296503"/>
                <a:gd name="T17" fmla="*/ 62612 h 287676"/>
                <a:gd name="T18" fmla="*/ 163637 w 296503"/>
                <a:gd name="T19" fmla="*/ 76390 h 287676"/>
                <a:gd name="T20" fmla="*/ 158641 w 296503"/>
                <a:gd name="T21" fmla="*/ 71314 h 287676"/>
                <a:gd name="T22" fmla="*/ 99765 w 296503"/>
                <a:gd name="T23" fmla="*/ 72039 h 287676"/>
                <a:gd name="T24" fmla="*/ 100122 w 296503"/>
                <a:gd name="T25" fmla="*/ 112286 h 287676"/>
                <a:gd name="T26" fmla="*/ 159354 w 296503"/>
                <a:gd name="T27" fmla="*/ 111560 h 287676"/>
                <a:gd name="T28" fmla="*/ 167918 w 296503"/>
                <a:gd name="T29" fmla="*/ 111560 h 287676"/>
                <a:gd name="T30" fmla="*/ 100122 w 296503"/>
                <a:gd name="T31" fmla="*/ 120988 h 287676"/>
                <a:gd name="T32" fmla="*/ 90488 w 296503"/>
                <a:gd name="T33" fmla="*/ 72039 h 287676"/>
                <a:gd name="T34" fmla="*/ 200366 w 296503"/>
                <a:gd name="T35" fmla="*/ 61746 h 287676"/>
                <a:gd name="T36" fmla="*/ 202846 w 296503"/>
                <a:gd name="T37" fmla="*/ 115078 h 287676"/>
                <a:gd name="T38" fmla="*/ 198595 w 296503"/>
                <a:gd name="T39" fmla="*/ 119402 h 287676"/>
                <a:gd name="T40" fmla="*/ 162109 w 296503"/>
                <a:gd name="T41" fmla="*/ 94177 h 287676"/>
                <a:gd name="T42" fmla="*/ 162109 w 296503"/>
                <a:gd name="T43" fmla="*/ 86610 h 287676"/>
                <a:gd name="T44" fmla="*/ 200366 w 296503"/>
                <a:gd name="T45" fmla="*/ 61746 h 287676"/>
                <a:gd name="T46" fmla="*/ 58435 w 296503"/>
                <a:gd name="T47" fmla="*/ 34037 h 287676"/>
                <a:gd name="T48" fmla="*/ 58435 w 296503"/>
                <a:gd name="T49" fmla="*/ 43057 h 287676"/>
                <a:gd name="T50" fmla="*/ 32103 w 296503"/>
                <a:gd name="T51" fmla="*/ 52798 h 287676"/>
                <a:gd name="T52" fmla="*/ 264760 w 296503"/>
                <a:gd name="T53" fmla="*/ 210466 h 287676"/>
                <a:gd name="T54" fmla="*/ 254660 w 296503"/>
                <a:gd name="T55" fmla="*/ 43057 h 287676"/>
                <a:gd name="T56" fmla="*/ 233379 w 296503"/>
                <a:gd name="T57" fmla="*/ 38366 h 287676"/>
                <a:gd name="T58" fmla="*/ 254660 w 296503"/>
                <a:gd name="T59" fmla="*/ 34037 h 287676"/>
                <a:gd name="T60" fmla="*/ 273778 w 296503"/>
                <a:gd name="T61" fmla="*/ 214074 h 287676"/>
                <a:gd name="T62" fmla="*/ 296142 w 296503"/>
                <a:gd name="T63" fmla="*/ 254122 h 287676"/>
                <a:gd name="T64" fmla="*/ 296503 w 296503"/>
                <a:gd name="T65" fmla="*/ 255926 h 287676"/>
                <a:gd name="T66" fmla="*/ 278467 w 296503"/>
                <a:gd name="T67" fmla="*/ 287676 h 287676"/>
                <a:gd name="T68" fmla="*/ 0 w 296503"/>
                <a:gd name="T69" fmla="*/ 269637 h 287676"/>
                <a:gd name="T70" fmla="*/ 360 w 296503"/>
                <a:gd name="T71" fmla="*/ 254483 h 287676"/>
                <a:gd name="T72" fmla="*/ 721 w 296503"/>
                <a:gd name="T73" fmla="*/ 253762 h 287676"/>
                <a:gd name="T74" fmla="*/ 23085 w 296503"/>
                <a:gd name="T75" fmla="*/ 52798 h 287676"/>
                <a:gd name="T76" fmla="*/ 136013 w 296503"/>
                <a:gd name="T77" fmla="*/ 9371 h 287676"/>
                <a:gd name="T78" fmla="*/ 81884 w 296503"/>
                <a:gd name="T79" fmla="*/ 132138 h 287676"/>
                <a:gd name="T80" fmla="*/ 82601 w 296503"/>
                <a:gd name="T81" fmla="*/ 170547 h 287676"/>
                <a:gd name="T82" fmla="*/ 122032 w 296503"/>
                <a:gd name="T83" fmla="*/ 162291 h 287676"/>
                <a:gd name="T84" fmla="*/ 224913 w 296503"/>
                <a:gd name="T85" fmla="*/ 86190 h 287676"/>
                <a:gd name="T86" fmla="*/ 136013 w 296503"/>
                <a:gd name="T87" fmla="*/ 9371 h 287676"/>
                <a:gd name="T88" fmla="*/ 203405 w 296503"/>
                <a:gd name="T89" fmla="*/ 21217 h 287676"/>
                <a:gd name="T90" fmla="*/ 155370 w 296503"/>
                <a:gd name="T91" fmla="*/ 174855 h 287676"/>
                <a:gd name="T92" fmla="*/ 111637 w 296503"/>
                <a:gd name="T93" fmla="*/ 170547 h 287676"/>
                <a:gd name="T94" fmla="*/ 77582 w 296503"/>
                <a:gd name="T95" fmla="*/ 181316 h 287676"/>
                <a:gd name="T96" fmla="*/ 73281 w 296503"/>
                <a:gd name="T97" fmla="*/ 176650 h 287676"/>
                <a:gd name="T98" fmla="*/ 74715 w 296503"/>
                <a:gd name="T99" fmla="*/ 137522 h 287676"/>
                <a:gd name="T100" fmla="*/ 134579 w 296503"/>
                <a:gd name="T101" fmla="*/ 756 h 287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503" h="287676">
                  <a:moveTo>
                    <a:pt x="9017" y="260617"/>
                  </a:moveTo>
                  <a:lnTo>
                    <a:pt x="9017" y="269637"/>
                  </a:lnTo>
                  <a:cubicBezTo>
                    <a:pt x="9017" y="274327"/>
                    <a:pt x="12985" y="278656"/>
                    <a:pt x="18035" y="278656"/>
                  </a:cubicBezTo>
                  <a:lnTo>
                    <a:pt x="278467" y="278656"/>
                  </a:lnTo>
                  <a:cubicBezTo>
                    <a:pt x="283156" y="278656"/>
                    <a:pt x="287485" y="274327"/>
                    <a:pt x="287485" y="269637"/>
                  </a:cubicBezTo>
                  <a:lnTo>
                    <a:pt x="287485" y="260617"/>
                  </a:lnTo>
                  <a:lnTo>
                    <a:pt x="9017" y="260617"/>
                  </a:lnTo>
                  <a:close/>
                  <a:moveTo>
                    <a:pt x="29939" y="219486"/>
                  </a:moveTo>
                  <a:lnTo>
                    <a:pt x="12264" y="251597"/>
                  </a:lnTo>
                  <a:lnTo>
                    <a:pt x="284238" y="251597"/>
                  </a:lnTo>
                  <a:lnTo>
                    <a:pt x="266564" y="219486"/>
                  </a:lnTo>
                  <a:lnTo>
                    <a:pt x="29939" y="219486"/>
                  </a:lnTo>
                  <a:close/>
                  <a:moveTo>
                    <a:pt x="193990" y="74358"/>
                  </a:moveTo>
                  <a:lnTo>
                    <a:pt x="172028" y="90574"/>
                  </a:lnTo>
                  <a:lnTo>
                    <a:pt x="193990" y="106429"/>
                  </a:lnTo>
                  <a:lnTo>
                    <a:pt x="193990" y="74358"/>
                  </a:lnTo>
                  <a:close/>
                  <a:moveTo>
                    <a:pt x="100122" y="62612"/>
                  </a:moveTo>
                  <a:lnTo>
                    <a:pt x="158641" y="62612"/>
                  </a:lnTo>
                  <a:cubicBezTo>
                    <a:pt x="163637" y="62612"/>
                    <a:pt x="167918" y="66963"/>
                    <a:pt x="167918" y="72039"/>
                  </a:cubicBezTo>
                  <a:cubicBezTo>
                    <a:pt x="167918" y="74577"/>
                    <a:pt x="166134" y="76390"/>
                    <a:pt x="163637" y="76390"/>
                  </a:cubicBezTo>
                  <a:cubicBezTo>
                    <a:pt x="161139" y="76390"/>
                    <a:pt x="159354" y="74577"/>
                    <a:pt x="159354" y="72039"/>
                  </a:cubicBezTo>
                  <a:cubicBezTo>
                    <a:pt x="159354" y="71677"/>
                    <a:pt x="158997" y="71314"/>
                    <a:pt x="158641" y="71314"/>
                  </a:cubicBezTo>
                  <a:lnTo>
                    <a:pt x="100122" y="71314"/>
                  </a:lnTo>
                  <a:cubicBezTo>
                    <a:pt x="99765" y="71314"/>
                    <a:pt x="99765" y="71677"/>
                    <a:pt x="99765" y="72039"/>
                  </a:cubicBezTo>
                  <a:lnTo>
                    <a:pt x="99765" y="111560"/>
                  </a:lnTo>
                  <a:cubicBezTo>
                    <a:pt x="99765" y="111923"/>
                    <a:pt x="99765" y="112286"/>
                    <a:pt x="100122" y="112286"/>
                  </a:cubicBezTo>
                  <a:lnTo>
                    <a:pt x="158641" y="112286"/>
                  </a:lnTo>
                  <a:cubicBezTo>
                    <a:pt x="158997" y="112286"/>
                    <a:pt x="159354" y="111923"/>
                    <a:pt x="159354" y="111560"/>
                  </a:cubicBezTo>
                  <a:cubicBezTo>
                    <a:pt x="159354" y="109022"/>
                    <a:pt x="161139" y="107209"/>
                    <a:pt x="163637" y="107209"/>
                  </a:cubicBezTo>
                  <a:cubicBezTo>
                    <a:pt x="166134" y="107209"/>
                    <a:pt x="167918" y="109022"/>
                    <a:pt x="167918" y="111560"/>
                  </a:cubicBezTo>
                  <a:cubicBezTo>
                    <a:pt x="167918" y="116637"/>
                    <a:pt x="163637" y="120988"/>
                    <a:pt x="158641" y="120988"/>
                  </a:cubicBezTo>
                  <a:lnTo>
                    <a:pt x="100122" y="120988"/>
                  </a:lnTo>
                  <a:cubicBezTo>
                    <a:pt x="94770" y="120988"/>
                    <a:pt x="90488" y="116637"/>
                    <a:pt x="90488" y="111560"/>
                  </a:cubicBezTo>
                  <a:lnTo>
                    <a:pt x="90488" y="72039"/>
                  </a:lnTo>
                  <a:cubicBezTo>
                    <a:pt x="90488" y="66963"/>
                    <a:pt x="94770" y="62612"/>
                    <a:pt x="100122" y="62612"/>
                  </a:cubicBezTo>
                  <a:close/>
                  <a:moveTo>
                    <a:pt x="200366" y="61746"/>
                  </a:moveTo>
                  <a:cubicBezTo>
                    <a:pt x="202138" y="62467"/>
                    <a:pt x="202846" y="63908"/>
                    <a:pt x="202846" y="65710"/>
                  </a:cubicBezTo>
                  <a:lnTo>
                    <a:pt x="202846" y="115078"/>
                  </a:lnTo>
                  <a:cubicBezTo>
                    <a:pt x="202846" y="116879"/>
                    <a:pt x="202138" y="118321"/>
                    <a:pt x="200366" y="119041"/>
                  </a:cubicBezTo>
                  <a:cubicBezTo>
                    <a:pt x="200012" y="119402"/>
                    <a:pt x="199304" y="119402"/>
                    <a:pt x="198595" y="119402"/>
                  </a:cubicBezTo>
                  <a:cubicBezTo>
                    <a:pt x="197533" y="119402"/>
                    <a:pt x="196824" y="119402"/>
                    <a:pt x="196116" y="118681"/>
                  </a:cubicBezTo>
                  <a:lnTo>
                    <a:pt x="162109" y="94177"/>
                  </a:lnTo>
                  <a:cubicBezTo>
                    <a:pt x="160692" y="93096"/>
                    <a:pt x="160338" y="91655"/>
                    <a:pt x="160338" y="90574"/>
                  </a:cubicBezTo>
                  <a:cubicBezTo>
                    <a:pt x="160338" y="89132"/>
                    <a:pt x="160692" y="87691"/>
                    <a:pt x="162109" y="86610"/>
                  </a:cubicBezTo>
                  <a:lnTo>
                    <a:pt x="196116" y="62106"/>
                  </a:lnTo>
                  <a:cubicBezTo>
                    <a:pt x="197178" y="61025"/>
                    <a:pt x="198949" y="61025"/>
                    <a:pt x="200366" y="61746"/>
                  </a:cubicBezTo>
                  <a:close/>
                  <a:moveTo>
                    <a:pt x="41842" y="34037"/>
                  </a:moveTo>
                  <a:lnTo>
                    <a:pt x="58435" y="34037"/>
                  </a:lnTo>
                  <a:cubicBezTo>
                    <a:pt x="60959" y="34037"/>
                    <a:pt x="63124" y="35841"/>
                    <a:pt x="63124" y="38366"/>
                  </a:cubicBezTo>
                  <a:cubicBezTo>
                    <a:pt x="63124" y="40892"/>
                    <a:pt x="60959" y="43057"/>
                    <a:pt x="58435" y="43057"/>
                  </a:cubicBezTo>
                  <a:lnTo>
                    <a:pt x="41842" y="43057"/>
                  </a:lnTo>
                  <a:cubicBezTo>
                    <a:pt x="36431" y="43057"/>
                    <a:pt x="32103" y="47386"/>
                    <a:pt x="32103" y="52798"/>
                  </a:cubicBezTo>
                  <a:lnTo>
                    <a:pt x="32103" y="210466"/>
                  </a:lnTo>
                  <a:lnTo>
                    <a:pt x="264760" y="210466"/>
                  </a:lnTo>
                  <a:lnTo>
                    <a:pt x="264760" y="52798"/>
                  </a:lnTo>
                  <a:cubicBezTo>
                    <a:pt x="264760" y="47386"/>
                    <a:pt x="260071" y="43057"/>
                    <a:pt x="254660" y="43057"/>
                  </a:cubicBezTo>
                  <a:lnTo>
                    <a:pt x="238068" y="43057"/>
                  </a:lnTo>
                  <a:cubicBezTo>
                    <a:pt x="235543" y="43057"/>
                    <a:pt x="233379" y="40892"/>
                    <a:pt x="233379" y="38366"/>
                  </a:cubicBezTo>
                  <a:cubicBezTo>
                    <a:pt x="233379" y="35841"/>
                    <a:pt x="235543" y="34037"/>
                    <a:pt x="238068" y="34037"/>
                  </a:cubicBezTo>
                  <a:lnTo>
                    <a:pt x="254660" y="34037"/>
                  </a:lnTo>
                  <a:cubicBezTo>
                    <a:pt x="265482" y="34037"/>
                    <a:pt x="273778" y="42696"/>
                    <a:pt x="273778" y="52798"/>
                  </a:cubicBezTo>
                  <a:lnTo>
                    <a:pt x="273778" y="214074"/>
                  </a:lnTo>
                  <a:lnTo>
                    <a:pt x="295781" y="253762"/>
                  </a:lnTo>
                  <a:cubicBezTo>
                    <a:pt x="295781" y="254122"/>
                    <a:pt x="295781" y="254122"/>
                    <a:pt x="296142" y="254122"/>
                  </a:cubicBezTo>
                  <a:lnTo>
                    <a:pt x="296142" y="254483"/>
                  </a:lnTo>
                  <a:cubicBezTo>
                    <a:pt x="296142" y="254844"/>
                    <a:pt x="296503" y="255566"/>
                    <a:pt x="296503" y="255926"/>
                  </a:cubicBezTo>
                  <a:lnTo>
                    <a:pt x="296503" y="269637"/>
                  </a:lnTo>
                  <a:cubicBezTo>
                    <a:pt x="296503" y="279378"/>
                    <a:pt x="288567" y="287676"/>
                    <a:pt x="278467" y="287676"/>
                  </a:cubicBezTo>
                  <a:lnTo>
                    <a:pt x="18035" y="287676"/>
                  </a:lnTo>
                  <a:cubicBezTo>
                    <a:pt x="7935" y="287676"/>
                    <a:pt x="0" y="279378"/>
                    <a:pt x="0" y="269637"/>
                  </a:cubicBezTo>
                  <a:lnTo>
                    <a:pt x="0" y="255926"/>
                  </a:lnTo>
                  <a:cubicBezTo>
                    <a:pt x="0" y="255566"/>
                    <a:pt x="0" y="254844"/>
                    <a:pt x="360" y="254483"/>
                  </a:cubicBezTo>
                  <a:lnTo>
                    <a:pt x="360" y="254122"/>
                  </a:lnTo>
                  <a:cubicBezTo>
                    <a:pt x="360" y="254122"/>
                    <a:pt x="360" y="254122"/>
                    <a:pt x="721" y="253762"/>
                  </a:cubicBezTo>
                  <a:lnTo>
                    <a:pt x="23085" y="213352"/>
                  </a:lnTo>
                  <a:lnTo>
                    <a:pt x="23085" y="52798"/>
                  </a:lnTo>
                  <a:cubicBezTo>
                    <a:pt x="23085" y="42696"/>
                    <a:pt x="31742" y="34037"/>
                    <a:pt x="41842" y="34037"/>
                  </a:cubicBezTo>
                  <a:close/>
                  <a:moveTo>
                    <a:pt x="136013" y="9371"/>
                  </a:moveTo>
                  <a:cubicBezTo>
                    <a:pt x="100883" y="14037"/>
                    <a:pt x="72564" y="42755"/>
                    <a:pt x="68262" y="77934"/>
                  </a:cubicBezTo>
                  <a:cubicBezTo>
                    <a:pt x="66111" y="97318"/>
                    <a:pt x="71130" y="116702"/>
                    <a:pt x="81884" y="132138"/>
                  </a:cubicBezTo>
                  <a:cubicBezTo>
                    <a:pt x="84393" y="136086"/>
                    <a:pt x="85827" y="140753"/>
                    <a:pt x="85469" y="146137"/>
                  </a:cubicBezTo>
                  <a:lnTo>
                    <a:pt x="82601" y="170547"/>
                  </a:lnTo>
                  <a:lnTo>
                    <a:pt x="109128" y="162291"/>
                  </a:lnTo>
                  <a:cubicBezTo>
                    <a:pt x="113429" y="160855"/>
                    <a:pt x="118089" y="160855"/>
                    <a:pt x="122032" y="162291"/>
                  </a:cubicBezTo>
                  <a:cubicBezTo>
                    <a:pt x="132428" y="165522"/>
                    <a:pt x="143540" y="166957"/>
                    <a:pt x="154295" y="165881"/>
                  </a:cubicBezTo>
                  <a:cubicBezTo>
                    <a:pt x="194802" y="161573"/>
                    <a:pt x="225630" y="126753"/>
                    <a:pt x="224913" y="86190"/>
                  </a:cubicBezTo>
                  <a:cubicBezTo>
                    <a:pt x="224555" y="63934"/>
                    <a:pt x="214876" y="42396"/>
                    <a:pt x="197670" y="28037"/>
                  </a:cubicBezTo>
                  <a:cubicBezTo>
                    <a:pt x="180822" y="13319"/>
                    <a:pt x="158596" y="6499"/>
                    <a:pt x="136013" y="9371"/>
                  </a:cubicBezTo>
                  <a:close/>
                  <a:moveTo>
                    <a:pt x="134579" y="756"/>
                  </a:moveTo>
                  <a:cubicBezTo>
                    <a:pt x="160030" y="-2475"/>
                    <a:pt x="184406" y="4704"/>
                    <a:pt x="203405" y="21217"/>
                  </a:cubicBezTo>
                  <a:cubicBezTo>
                    <a:pt x="222404" y="37370"/>
                    <a:pt x="233516" y="61062"/>
                    <a:pt x="233875" y="85831"/>
                  </a:cubicBezTo>
                  <a:cubicBezTo>
                    <a:pt x="234592" y="131061"/>
                    <a:pt x="200179" y="170188"/>
                    <a:pt x="155370" y="174855"/>
                  </a:cubicBezTo>
                  <a:cubicBezTo>
                    <a:pt x="142824" y="175932"/>
                    <a:pt x="130636" y="174496"/>
                    <a:pt x="118806" y="170547"/>
                  </a:cubicBezTo>
                  <a:cubicBezTo>
                    <a:pt x="116655" y="169829"/>
                    <a:pt x="114505" y="170188"/>
                    <a:pt x="111637" y="170547"/>
                  </a:cubicBezTo>
                  <a:lnTo>
                    <a:pt x="79016" y="181316"/>
                  </a:lnTo>
                  <a:cubicBezTo>
                    <a:pt x="78658" y="181316"/>
                    <a:pt x="78299" y="181316"/>
                    <a:pt x="77582" y="181316"/>
                  </a:cubicBezTo>
                  <a:cubicBezTo>
                    <a:pt x="76507" y="181316"/>
                    <a:pt x="75432" y="181316"/>
                    <a:pt x="75073" y="180598"/>
                  </a:cubicBezTo>
                  <a:cubicBezTo>
                    <a:pt x="73639" y="179521"/>
                    <a:pt x="72922" y="178085"/>
                    <a:pt x="73281" y="176650"/>
                  </a:cubicBezTo>
                  <a:lnTo>
                    <a:pt x="76149" y="145061"/>
                  </a:lnTo>
                  <a:cubicBezTo>
                    <a:pt x="76507" y="142189"/>
                    <a:pt x="76149" y="139317"/>
                    <a:pt x="74715" y="137522"/>
                  </a:cubicBezTo>
                  <a:cubicBezTo>
                    <a:pt x="62168" y="119933"/>
                    <a:pt x="57150" y="98754"/>
                    <a:pt x="59659" y="77216"/>
                  </a:cubicBezTo>
                  <a:cubicBezTo>
                    <a:pt x="63961" y="37729"/>
                    <a:pt x="95506" y="5422"/>
                    <a:pt x="134579" y="756"/>
                  </a:cubicBezTo>
                  <a:close/>
                </a:path>
              </a:pathLst>
            </a:custGeom>
            <a:solidFill>
              <a:schemeClr val="bg1"/>
            </a:solidFill>
            <a:ln>
              <a:noFill/>
            </a:ln>
            <a:effectLst/>
          </p:spPr>
          <p:txBody>
            <a:bodyPr anchor="ct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5" name="Freeform 707">
              <a:extLst>
                <a:ext uri="{FF2B5EF4-FFF2-40B4-BE49-F238E27FC236}">
                  <a16:creationId xmlns:a16="http://schemas.microsoft.com/office/drawing/2014/main" id="{8A9594AC-0704-3576-EB10-6D092C69DFB8}"/>
                </a:ext>
              </a:extLst>
            </p:cNvPr>
            <p:cNvSpPr>
              <a:spLocks noChangeArrowheads="1"/>
            </p:cNvSpPr>
            <p:nvPr/>
          </p:nvSpPr>
          <p:spPr bwMode="auto">
            <a:xfrm>
              <a:off x="4496967" y="3114502"/>
              <a:ext cx="377923" cy="379956"/>
            </a:xfrm>
            <a:custGeom>
              <a:avLst/>
              <a:gdLst>
                <a:gd name="T0" fmla="*/ 8980 w 294916"/>
                <a:gd name="T1" fmla="*/ 287485 h 296502"/>
                <a:gd name="T2" fmla="*/ 286295 w 294916"/>
                <a:gd name="T3" fmla="*/ 95949 h 296502"/>
                <a:gd name="T4" fmla="*/ 173142 w 294916"/>
                <a:gd name="T5" fmla="*/ 218589 h 296502"/>
                <a:gd name="T6" fmla="*/ 168831 w 294916"/>
                <a:gd name="T7" fmla="*/ 222918 h 296502"/>
                <a:gd name="T8" fmla="*/ 105609 w 294916"/>
                <a:gd name="T9" fmla="*/ 190815 h 296502"/>
                <a:gd name="T10" fmla="*/ 39873 w 294916"/>
                <a:gd name="T11" fmla="*/ 222557 h 296502"/>
                <a:gd name="T12" fmla="*/ 37717 w 294916"/>
                <a:gd name="T13" fmla="*/ 95949 h 296502"/>
                <a:gd name="T14" fmla="*/ 89050 w 294916"/>
                <a:gd name="T15" fmla="*/ 94298 h 296502"/>
                <a:gd name="T16" fmla="*/ 105387 w 294916"/>
                <a:gd name="T17" fmla="*/ 147162 h 296502"/>
                <a:gd name="T18" fmla="*/ 122088 w 294916"/>
                <a:gd name="T19" fmla="*/ 94298 h 296502"/>
                <a:gd name="T20" fmla="*/ 101394 w 294916"/>
                <a:gd name="T21" fmla="*/ 101441 h 296502"/>
                <a:gd name="T22" fmla="*/ 89050 w 294916"/>
                <a:gd name="T23" fmla="*/ 85725 h 296502"/>
                <a:gd name="T24" fmla="*/ 122088 w 294916"/>
                <a:gd name="T25" fmla="*/ 85725 h 296502"/>
                <a:gd name="T26" fmla="*/ 107566 w 294916"/>
                <a:gd name="T27" fmla="*/ 156449 h 296502"/>
                <a:gd name="T28" fmla="*/ 102846 w 294916"/>
                <a:gd name="T29" fmla="*/ 156449 h 296502"/>
                <a:gd name="T30" fmla="*/ 89050 w 294916"/>
                <a:gd name="T31" fmla="*/ 85725 h 296502"/>
                <a:gd name="T32" fmla="*/ 268410 w 294916"/>
                <a:gd name="T33" fmla="*/ 65264 h 296502"/>
                <a:gd name="T34" fmla="*/ 268410 w 294916"/>
                <a:gd name="T35" fmla="*/ 71614 h 296502"/>
                <a:gd name="T36" fmla="*/ 261816 w 294916"/>
                <a:gd name="T37" fmla="*/ 71614 h 296502"/>
                <a:gd name="T38" fmla="*/ 261816 w 294916"/>
                <a:gd name="T39" fmla="*/ 65264 h 296502"/>
                <a:gd name="T40" fmla="*/ 219139 w 294916"/>
                <a:gd name="T41" fmla="*/ 65264 h 296502"/>
                <a:gd name="T42" fmla="*/ 219139 w 294916"/>
                <a:gd name="T43" fmla="*/ 71614 h 296502"/>
                <a:gd name="T44" fmla="*/ 212281 w 294916"/>
                <a:gd name="T45" fmla="*/ 71614 h 296502"/>
                <a:gd name="T46" fmla="*/ 212281 w 294916"/>
                <a:gd name="T47" fmla="*/ 65264 h 296502"/>
                <a:gd name="T48" fmla="*/ 244109 w 294916"/>
                <a:gd name="T49" fmla="*/ 68072 h 296502"/>
                <a:gd name="T50" fmla="*/ 234950 w 294916"/>
                <a:gd name="T51" fmla="*/ 68072 h 296502"/>
                <a:gd name="T52" fmla="*/ 173142 w 294916"/>
                <a:gd name="T53" fmla="*/ 51220 h 296502"/>
                <a:gd name="T54" fmla="*/ 286295 w 294916"/>
                <a:gd name="T55" fmla="*/ 87292 h 296502"/>
                <a:gd name="T56" fmla="*/ 173142 w 294916"/>
                <a:gd name="T57" fmla="*/ 51220 h 296502"/>
                <a:gd name="T58" fmla="*/ 8980 w 294916"/>
                <a:gd name="T59" fmla="*/ 87292 h 296502"/>
                <a:gd name="T60" fmla="*/ 37717 w 294916"/>
                <a:gd name="T61" fmla="*/ 51220 h 296502"/>
                <a:gd name="T62" fmla="*/ 210859 w 294916"/>
                <a:gd name="T63" fmla="*/ 9018 h 296502"/>
                <a:gd name="T64" fmla="*/ 247859 w 294916"/>
                <a:gd name="T65" fmla="*/ 42203 h 296502"/>
                <a:gd name="T66" fmla="*/ 84415 w 294916"/>
                <a:gd name="T67" fmla="*/ 9018 h 296502"/>
                <a:gd name="T68" fmla="*/ 46698 w 294916"/>
                <a:gd name="T69" fmla="*/ 211015 h 296502"/>
                <a:gd name="T70" fmla="*/ 105609 w 294916"/>
                <a:gd name="T71" fmla="*/ 181436 h 296502"/>
                <a:gd name="T72" fmla="*/ 164520 w 294916"/>
                <a:gd name="T73" fmla="*/ 211015 h 296502"/>
                <a:gd name="T74" fmla="*/ 183559 w 294916"/>
                <a:gd name="T75" fmla="*/ 9018 h 296502"/>
                <a:gd name="T76" fmla="*/ 84415 w 294916"/>
                <a:gd name="T77" fmla="*/ 0 h 296502"/>
                <a:gd name="T78" fmla="*/ 256839 w 294916"/>
                <a:gd name="T79" fmla="*/ 42203 h 296502"/>
                <a:gd name="T80" fmla="*/ 294916 w 294916"/>
                <a:gd name="T81" fmla="*/ 46892 h 296502"/>
                <a:gd name="T82" fmla="*/ 290605 w 294916"/>
                <a:gd name="T83" fmla="*/ 296502 h 296502"/>
                <a:gd name="T84" fmla="*/ 0 w 294916"/>
                <a:gd name="T85" fmla="*/ 292174 h 296502"/>
                <a:gd name="T86" fmla="*/ 4310 w 294916"/>
                <a:gd name="T87" fmla="*/ 42203 h 296502"/>
                <a:gd name="T88" fmla="*/ 84415 w 294916"/>
                <a:gd name="T89" fmla="*/ 0 h 29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4916" h="296502">
                  <a:moveTo>
                    <a:pt x="8980" y="95949"/>
                  </a:moveTo>
                  <a:lnTo>
                    <a:pt x="8980" y="287485"/>
                  </a:lnTo>
                  <a:lnTo>
                    <a:pt x="286295" y="287485"/>
                  </a:lnTo>
                  <a:lnTo>
                    <a:pt x="286295" y="95949"/>
                  </a:lnTo>
                  <a:lnTo>
                    <a:pt x="173142" y="95949"/>
                  </a:lnTo>
                  <a:lnTo>
                    <a:pt x="173142" y="218589"/>
                  </a:lnTo>
                  <a:cubicBezTo>
                    <a:pt x="173142" y="220032"/>
                    <a:pt x="172423" y="221475"/>
                    <a:pt x="171345" y="222557"/>
                  </a:cubicBezTo>
                  <a:cubicBezTo>
                    <a:pt x="170627" y="222918"/>
                    <a:pt x="169549" y="222918"/>
                    <a:pt x="168831" y="222918"/>
                  </a:cubicBezTo>
                  <a:cubicBezTo>
                    <a:pt x="168113" y="222918"/>
                    <a:pt x="167394" y="222918"/>
                    <a:pt x="166676" y="222557"/>
                  </a:cubicBezTo>
                  <a:lnTo>
                    <a:pt x="105609" y="190815"/>
                  </a:lnTo>
                  <a:lnTo>
                    <a:pt x="44183" y="222557"/>
                  </a:lnTo>
                  <a:cubicBezTo>
                    <a:pt x="43106" y="223279"/>
                    <a:pt x="41310" y="223279"/>
                    <a:pt x="39873" y="222557"/>
                  </a:cubicBezTo>
                  <a:cubicBezTo>
                    <a:pt x="38795" y="221475"/>
                    <a:pt x="37717" y="220032"/>
                    <a:pt x="37717" y="218589"/>
                  </a:cubicBezTo>
                  <a:lnTo>
                    <a:pt x="37717" y="95949"/>
                  </a:lnTo>
                  <a:lnTo>
                    <a:pt x="8980" y="95949"/>
                  </a:lnTo>
                  <a:close/>
                  <a:moveTo>
                    <a:pt x="89050" y="94298"/>
                  </a:moveTo>
                  <a:cubicBezTo>
                    <a:pt x="80699" y="94298"/>
                    <a:pt x="74164" y="101084"/>
                    <a:pt x="74164" y="108942"/>
                  </a:cubicBezTo>
                  <a:cubicBezTo>
                    <a:pt x="74164" y="123944"/>
                    <a:pt x="94859" y="140375"/>
                    <a:pt x="105387" y="147162"/>
                  </a:cubicBezTo>
                  <a:cubicBezTo>
                    <a:pt x="115916" y="140375"/>
                    <a:pt x="136610" y="123944"/>
                    <a:pt x="136610" y="108942"/>
                  </a:cubicBezTo>
                  <a:cubicBezTo>
                    <a:pt x="136610" y="101084"/>
                    <a:pt x="130075" y="94298"/>
                    <a:pt x="122088" y="94298"/>
                  </a:cubicBezTo>
                  <a:cubicBezTo>
                    <a:pt x="116642" y="94298"/>
                    <a:pt x="111922" y="97155"/>
                    <a:pt x="109018" y="101441"/>
                  </a:cubicBezTo>
                  <a:cubicBezTo>
                    <a:pt x="107566" y="104299"/>
                    <a:pt x="103209" y="104299"/>
                    <a:pt x="101394" y="101441"/>
                  </a:cubicBezTo>
                  <a:cubicBezTo>
                    <a:pt x="98852" y="97155"/>
                    <a:pt x="94132" y="94298"/>
                    <a:pt x="89050" y="94298"/>
                  </a:cubicBezTo>
                  <a:close/>
                  <a:moveTo>
                    <a:pt x="89050" y="85725"/>
                  </a:moveTo>
                  <a:cubicBezTo>
                    <a:pt x="95222" y="85725"/>
                    <a:pt x="101031" y="87868"/>
                    <a:pt x="105387" y="92155"/>
                  </a:cubicBezTo>
                  <a:cubicBezTo>
                    <a:pt x="109744" y="87868"/>
                    <a:pt x="115553" y="85725"/>
                    <a:pt x="122088" y="85725"/>
                  </a:cubicBezTo>
                  <a:cubicBezTo>
                    <a:pt x="135158" y="85725"/>
                    <a:pt x="145687" y="96084"/>
                    <a:pt x="145687" y="108942"/>
                  </a:cubicBezTo>
                  <a:cubicBezTo>
                    <a:pt x="145687" y="133231"/>
                    <a:pt x="109018" y="155377"/>
                    <a:pt x="107566" y="156449"/>
                  </a:cubicBezTo>
                  <a:cubicBezTo>
                    <a:pt x="107203" y="156806"/>
                    <a:pt x="106113" y="156806"/>
                    <a:pt x="105387" y="156806"/>
                  </a:cubicBezTo>
                  <a:cubicBezTo>
                    <a:pt x="104661" y="156806"/>
                    <a:pt x="103572" y="156806"/>
                    <a:pt x="102846" y="156449"/>
                  </a:cubicBezTo>
                  <a:cubicBezTo>
                    <a:pt x="101394" y="155377"/>
                    <a:pt x="65088" y="133231"/>
                    <a:pt x="65088" y="108942"/>
                  </a:cubicBezTo>
                  <a:cubicBezTo>
                    <a:pt x="65088" y="96084"/>
                    <a:pt x="75616" y="85725"/>
                    <a:pt x="89050" y="85725"/>
                  </a:cubicBezTo>
                  <a:close/>
                  <a:moveTo>
                    <a:pt x="261816" y="65264"/>
                  </a:moveTo>
                  <a:cubicBezTo>
                    <a:pt x="263281" y="63500"/>
                    <a:pt x="266578" y="63500"/>
                    <a:pt x="268410" y="65264"/>
                  </a:cubicBezTo>
                  <a:cubicBezTo>
                    <a:pt x="269143" y="65970"/>
                    <a:pt x="269509" y="67028"/>
                    <a:pt x="269509" y="68439"/>
                  </a:cubicBezTo>
                  <a:cubicBezTo>
                    <a:pt x="269509" y="69497"/>
                    <a:pt x="268776" y="70556"/>
                    <a:pt x="268410" y="71614"/>
                  </a:cubicBezTo>
                  <a:cubicBezTo>
                    <a:pt x="267311" y="72320"/>
                    <a:pt x="266212" y="72672"/>
                    <a:pt x="265113" y="72672"/>
                  </a:cubicBezTo>
                  <a:cubicBezTo>
                    <a:pt x="263647" y="72672"/>
                    <a:pt x="262548" y="72320"/>
                    <a:pt x="261816" y="71614"/>
                  </a:cubicBezTo>
                  <a:cubicBezTo>
                    <a:pt x="261083" y="70556"/>
                    <a:pt x="260350" y="69497"/>
                    <a:pt x="260350" y="68439"/>
                  </a:cubicBezTo>
                  <a:cubicBezTo>
                    <a:pt x="260350" y="67028"/>
                    <a:pt x="261083" y="65970"/>
                    <a:pt x="261816" y="65264"/>
                  </a:cubicBezTo>
                  <a:close/>
                  <a:moveTo>
                    <a:pt x="212281" y="65264"/>
                  </a:moveTo>
                  <a:cubicBezTo>
                    <a:pt x="214186" y="63500"/>
                    <a:pt x="217234" y="63500"/>
                    <a:pt x="219139" y="65264"/>
                  </a:cubicBezTo>
                  <a:cubicBezTo>
                    <a:pt x="219901" y="65970"/>
                    <a:pt x="220282" y="67028"/>
                    <a:pt x="220282" y="68439"/>
                  </a:cubicBezTo>
                  <a:cubicBezTo>
                    <a:pt x="220282" y="69497"/>
                    <a:pt x="219901" y="70556"/>
                    <a:pt x="219139" y="71614"/>
                  </a:cubicBezTo>
                  <a:cubicBezTo>
                    <a:pt x="218377" y="72320"/>
                    <a:pt x="217234" y="72672"/>
                    <a:pt x="215710" y="72672"/>
                  </a:cubicBezTo>
                  <a:cubicBezTo>
                    <a:pt x="214567" y="72672"/>
                    <a:pt x="213424" y="72320"/>
                    <a:pt x="212281" y="71614"/>
                  </a:cubicBezTo>
                  <a:cubicBezTo>
                    <a:pt x="211519" y="70556"/>
                    <a:pt x="211138" y="69497"/>
                    <a:pt x="211138" y="68439"/>
                  </a:cubicBezTo>
                  <a:cubicBezTo>
                    <a:pt x="211138" y="67028"/>
                    <a:pt x="211519" y="65970"/>
                    <a:pt x="212281" y="65264"/>
                  </a:cubicBezTo>
                  <a:close/>
                  <a:moveTo>
                    <a:pt x="239713" y="63500"/>
                  </a:moveTo>
                  <a:cubicBezTo>
                    <a:pt x="242277" y="63500"/>
                    <a:pt x="244109" y="65405"/>
                    <a:pt x="244109" y="68072"/>
                  </a:cubicBezTo>
                  <a:cubicBezTo>
                    <a:pt x="244109" y="70739"/>
                    <a:pt x="242277" y="72644"/>
                    <a:pt x="239713" y="72644"/>
                  </a:cubicBezTo>
                  <a:cubicBezTo>
                    <a:pt x="237148" y="72644"/>
                    <a:pt x="234950" y="70739"/>
                    <a:pt x="234950" y="68072"/>
                  </a:cubicBezTo>
                  <a:cubicBezTo>
                    <a:pt x="234950" y="65405"/>
                    <a:pt x="237148" y="63500"/>
                    <a:pt x="239713" y="63500"/>
                  </a:cubicBezTo>
                  <a:close/>
                  <a:moveTo>
                    <a:pt x="173142" y="51220"/>
                  </a:moveTo>
                  <a:lnTo>
                    <a:pt x="173142" y="87292"/>
                  </a:lnTo>
                  <a:lnTo>
                    <a:pt x="286295" y="87292"/>
                  </a:lnTo>
                  <a:lnTo>
                    <a:pt x="286295" y="51220"/>
                  </a:lnTo>
                  <a:lnTo>
                    <a:pt x="173142" y="51220"/>
                  </a:lnTo>
                  <a:close/>
                  <a:moveTo>
                    <a:pt x="8980" y="51220"/>
                  </a:moveTo>
                  <a:lnTo>
                    <a:pt x="8980" y="87292"/>
                  </a:lnTo>
                  <a:lnTo>
                    <a:pt x="37717" y="87292"/>
                  </a:lnTo>
                  <a:lnTo>
                    <a:pt x="37717" y="51220"/>
                  </a:lnTo>
                  <a:lnTo>
                    <a:pt x="8980" y="51220"/>
                  </a:lnTo>
                  <a:close/>
                  <a:moveTo>
                    <a:pt x="210859" y="9018"/>
                  </a:moveTo>
                  <a:cubicBezTo>
                    <a:pt x="191821" y="9018"/>
                    <a:pt x="175656" y="23807"/>
                    <a:pt x="173860" y="42203"/>
                  </a:cubicBezTo>
                  <a:lnTo>
                    <a:pt x="247859" y="42203"/>
                  </a:lnTo>
                  <a:cubicBezTo>
                    <a:pt x="245704" y="23807"/>
                    <a:pt x="229898" y="9018"/>
                    <a:pt x="210859" y="9018"/>
                  </a:cubicBezTo>
                  <a:close/>
                  <a:moveTo>
                    <a:pt x="84415" y="9018"/>
                  </a:moveTo>
                  <a:cubicBezTo>
                    <a:pt x="63581" y="9018"/>
                    <a:pt x="46698" y="25971"/>
                    <a:pt x="46698" y="46892"/>
                  </a:cubicBezTo>
                  <a:lnTo>
                    <a:pt x="46698" y="211015"/>
                  </a:lnTo>
                  <a:lnTo>
                    <a:pt x="103454" y="181797"/>
                  </a:lnTo>
                  <a:cubicBezTo>
                    <a:pt x="104172" y="181436"/>
                    <a:pt x="104891" y="181436"/>
                    <a:pt x="105609" y="181436"/>
                  </a:cubicBezTo>
                  <a:cubicBezTo>
                    <a:pt x="106327" y="181436"/>
                    <a:pt x="107046" y="181436"/>
                    <a:pt x="107764" y="181797"/>
                  </a:cubicBezTo>
                  <a:lnTo>
                    <a:pt x="164520" y="211015"/>
                  </a:lnTo>
                  <a:lnTo>
                    <a:pt x="164520" y="46892"/>
                  </a:lnTo>
                  <a:cubicBezTo>
                    <a:pt x="164520" y="31382"/>
                    <a:pt x="172064" y="17675"/>
                    <a:pt x="183559" y="9018"/>
                  </a:cubicBezTo>
                  <a:lnTo>
                    <a:pt x="84415" y="9018"/>
                  </a:lnTo>
                  <a:close/>
                  <a:moveTo>
                    <a:pt x="84415" y="0"/>
                  </a:moveTo>
                  <a:lnTo>
                    <a:pt x="210859" y="0"/>
                  </a:lnTo>
                  <a:cubicBezTo>
                    <a:pt x="234927" y="0"/>
                    <a:pt x="254684" y="18396"/>
                    <a:pt x="256839" y="42203"/>
                  </a:cubicBezTo>
                  <a:lnTo>
                    <a:pt x="290605" y="42203"/>
                  </a:lnTo>
                  <a:cubicBezTo>
                    <a:pt x="293120" y="42203"/>
                    <a:pt x="294916" y="44006"/>
                    <a:pt x="294916" y="46892"/>
                  </a:cubicBezTo>
                  <a:lnTo>
                    <a:pt x="294916" y="292174"/>
                  </a:lnTo>
                  <a:cubicBezTo>
                    <a:pt x="294916" y="294338"/>
                    <a:pt x="293120" y="296502"/>
                    <a:pt x="290605" y="296502"/>
                  </a:cubicBezTo>
                  <a:lnTo>
                    <a:pt x="4310" y="296502"/>
                  </a:lnTo>
                  <a:cubicBezTo>
                    <a:pt x="1796" y="296502"/>
                    <a:pt x="0" y="294338"/>
                    <a:pt x="0" y="292174"/>
                  </a:cubicBezTo>
                  <a:lnTo>
                    <a:pt x="0" y="46892"/>
                  </a:lnTo>
                  <a:cubicBezTo>
                    <a:pt x="0" y="44006"/>
                    <a:pt x="1796" y="42203"/>
                    <a:pt x="4310" y="42203"/>
                  </a:cubicBezTo>
                  <a:lnTo>
                    <a:pt x="38077" y="42203"/>
                  </a:lnTo>
                  <a:cubicBezTo>
                    <a:pt x="40232" y="18396"/>
                    <a:pt x="60348" y="0"/>
                    <a:pt x="84415" y="0"/>
                  </a:cubicBezTo>
                  <a:close/>
                </a:path>
              </a:pathLst>
            </a:custGeom>
            <a:solidFill>
              <a:schemeClr val="bg1"/>
            </a:solidFill>
            <a:ln>
              <a:noFill/>
            </a:ln>
            <a:effectLst/>
          </p:spPr>
          <p:txBody>
            <a:bodyPr anchor="ct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6" name="Freeform 708">
              <a:extLst>
                <a:ext uri="{FF2B5EF4-FFF2-40B4-BE49-F238E27FC236}">
                  <a16:creationId xmlns:a16="http://schemas.microsoft.com/office/drawing/2014/main" id="{277C062F-849E-8D9B-9006-2B9F60C42C81}"/>
                </a:ext>
              </a:extLst>
            </p:cNvPr>
            <p:cNvSpPr>
              <a:spLocks noChangeArrowheads="1"/>
            </p:cNvSpPr>
            <p:nvPr/>
          </p:nvSpPr>
          <p:spPr bwMode="auto">
            <a:xfrm>
              <a:off x="4496967" y="4488998"/>
              <a:ext cx="379954" cy="379954"/>
            </a:xfrm>
            <a:custGeom>
              <a:avLst/>
              <a:gdLst>
                <a:gd name="T0" fmla="*/ 225447 w 295926"/>
                <a:gd name="T1" fmla="*/ 247476 h 296236"/>
                <a:gd name="T2" fmla="*/ 224370 w 295926"/>
                <a:gd name="T3" fmla="*/ 256547 h 296236"/>
                <a:gd name="T4" fmla="*/ 143219 w 295926"/>
                <a:gd name="T5" fmla="*/ 240582 h 296236"/>
                <a:gd name="T6" fmla="*/ 145014 w 295926"/>
                <a:gd name="T7" fmla="*/ 231873 h 296236"/>
                <a:gd name="T8" fmla="*/ 221453 w 295926"/>
                <a:gd name="T9" fmla="*/ 199583 h 296236"/>
                <a:gd name="T10" fmla="*/ 212294 w 295926"/>
                <a:gd name="T11" fmla="*/ 199583 h 296236"/>
                <a:gd name="T12" fmla="*/ 158318 w 295926"/>
                <a:gd name="T13" fmla="*/ 187060 h 296236"/>
                <a:gd name="T14" fmla="*/ 158318 w 295926"/>
                <a:gd name="T15" fmla="*/ 196204 h 296236"/>
                <a:gd name="T16" fmla="*/ 158318 w 295926"/>
                <a:gd name="T17" fmla="*/ 187060 h 296236"/>
                <a:gd name="T18" fmla="*/ 202378 w 295926"/>
                <a:gd name="T19" fmla="*/ 199581 h 296236"/>
                <a:gd name="T20" fmla="*/ 229781 w 295926"/>
                <a:gd name="T21" fmla="*/ 199581 h 296236"/>
                <a:gd name="T22" fmla="*/ 159112 w 295926"/>
                <a:gd name="T23" fmla="*/ 173471 h 296236"/>
                <a:gd name="T24" fmla="*/ 159112 w 295926"/>
                <a:gd name="T25" fmla="*/ 209454 h 296236"/>
                <a:gd name="T26" fmla="*/ 159112 w 295926"/>
                <a:gd name="T27" fmla="*/ 173471 h 296236"/>
                <a:gd name="T28" fmla="*/ 238916 w 295926"/>
                <a:gd name="T29" fmla="*/ 199581 h 296236"/>
                <a:gd name="T30" fmla="*/ 193244 w 295926"/>
                <a:gd name="T31" fmla="*/ 199581 h 296236"/>
                <a:gd name="T32" fmla="*/ 159112 w 295926"/>
                <a:gd name="T33" fmla="*/ 164835 h 296236"/>
                <a:gd name="T34" fmla="*/ 159112 w 295926"/>
                <a:gd name="T35" fmla="*/ 218450 h 296236"/>
                <a:gd name="T36" fmla="*/ 159112 w 295926"/>
                <a:gd name="T37" fmla="*/ 164835 h 296236"/>
                <a:gd name="T38" fmla="*/ 123862 w 295926"/>
                <a:gd name="T39" fmla="*/ 255116 h 296236"/>
                <a:gd name="T40" fmla="*/ 285623 w 295926"/>
                <a:gd name="T41" fmla="*/ 154118 h 296236"/>
                <a:gd name="T42" fmla="*/ 127134 w 295926"/>
                <a:gd name="T43" fmla="*/ 106803 h 296236"/>
                <a:gd name="T44" fmla="*/ 164819 w 295926"/>
                <a:gd name="T45" fmla="*/ 124335 h 296236"/>
                <a:gd name="T46" fmla="*/ 99061 w 295926"/>
                <a:gd name="T47" fmla="*/ 118268 h 296236"/>
                <a:gd name="T48" fmla="*/ 65284 w 295926"/>
                <a:gd name="T49" fmla="*/ 148603 h 296236"/>
                <a:gd name="T50" fmla="*/ 60972 w 295926"/>
                <a:gd name="T51" fmla="*/ 142536 h 296236"/>
                <a:gd name="T52" fmla="*/ 127134 w 295926"/>
                <a:gd name="T53" fmla="*/ 106803 h 296236"/>
                <a:gd name="T54" fmla="*/ 150015 w 295926"/>
                <a:gd name="T55" fmla="*/ 73981 h 296236"/>
                <a:gd name="T56" fmla="*/ 140856 w 295926"/>
                <a:gd name="T57" fmla="*/ 73981 h 296236"/>
                <a:gd name="T58" fmla="*/ 72403 w 295926"/>
                <a:gd name="T59" fmla="*/ 66410 h 296236"/>
                <a:gd name="T60" fmla="*/ 72403 w 295926"/>
                <a:gd name="T61" fmla="*/ 75554 h 296236"/>
                <a:gd name="T62" fmla="*/ 72403 w 295926"/>
                <a:gd name="T63" fmla="*/ 66410 h 296236"/>
                <a:gd name="T64" fmla="*/ 125680 w 295926"/>
                <a:gd name="T65" fmla="*/ 74775 h 296236"/>
                <a:gd name="T66" fmla="*/ 161663 w 295926"/>
                <a:gd name="T67" fmla="*/ 74775 h 296236"/>
                <a:gd name="T68" fmla="*/ 72234 w 295926"/>
                <a:gd name="T69" fmla="*/ 56250 h 296236"/>
                <a:gd name="T70" fmla="*/ 72234 w 295926"/>
                <a:gd name="T71" fmla="*/ 82564 h 296236"/>
                <a:gd name="T72" fmla="*/ 72234 w 295926"/>
                <a:gd name="T73" fmla="*/ 56250 h 296236"/>
                <a:gd name="T74" fmla="*/ 170659 w 295926"/>
                <a:gd name="T75" fmla="*/ 74775 h 296236"/>
                <a:gd name="T76" fmla="*/ 117044 w 295926"/>
                <a:gd name="T77" fmla="*/ 74775 h 296236"/>
                <a:gd name="T78" fmla="*/ 72234 w 295926"/>
                <a:gd name="T79" fmla="*/ 47360 h 296236"/>
                <a:gd name="T80" fmla="*/ 72234 w 295926"/>
                <a:gd name="T81" fmla="*/ 91454 h 296236"/>
                <a:gd name="T82" fmla="*/ 72234 w 295926"/>
                <a:gd name="T83" fmla="*/ 47360 h 296236"/>
                <a:gd name="T84" fmla="*/ 42441 w 295926"/>
                <a:gd name="T85" fmla="*/ 181171 h 296236"/>
                <a:gd name="T86" fmla="*/ 101886 w 295926"/>
                <a:gd name="T87" fmla="*/ 143296 h 296236"/>
                <a:gd name="T88" fmla="*/ 106569 w 295926"/>
                <a:gd name="T89" fmla="*/ 138246 h 296236"/>
                <a:gd name="T90" fmla="*/ 203121 w 295926"/>
                <a:gd name="T91" fmla="*/ 38691 h 296236"/>
                <a:gd name="T92" fmla="*/ 5333 w 295926"/>
                <a:gd name="T93" fmla="*/ 96 h 296236"/>
                <a:gd name="T94" fmla="*/ 212488 w 295926"/>
                <a:gd name="T95" fmla="*/ 35806 h 296236"/>
                <a:gd name="T96" fmla="*/ 291748 w 295926"/>
                <a:gd name="T97" fmla="*/ 145461 h 296236"/>
                <a:gd name="T98" fmla="*/ 295710 w 295926"/>
                <a:gd name="T99" fmla="*/ 151232 h 296236"/>
                <a:gd name="T100" fmla="*/ 247434 w 295926"/>
                <a:gd name="T101" fmla="*/ 296236 h 296236"/>
                <a:gd name="T102" fmla="*/ 118458 w 295926"/>
                <a:gd name="T103" fmla="*/ 263051 h 296236"/>
                <a:gd name="T104" fmla="*/ 105848 w 295926"/>
                <a:gd name="T105" fmla="*/ 178646 h 296236"/>
                <a:gd name="T106" fmla="*/ 38838 w 295926"/>
                <a:gd name="T107" fmla="*/ 190910 h 296236"/>
                <a:gd name="T108" fmla="*/ 34515 w 295926"/>
                <a:gd name="T109" fmla="*/ 187303 h 296236"/>
                <a:gd name="T110" fmla="*/ 1370 w 295926"/>
                <a:gd name="T111" fmla="*/ 1178 h 296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5926" h="296236">
                  <a:moveTo>
                    <a:pt x="145014" y="231873"/>
                  </a:moveTo>
                  <a:lnTo>
                    <a:pt x="225447" y="247476"/>
                  </a:lnTo>
                  <a:cubicBezTo>
                    <a:pt x="227961" y="248202"/>
                    <a:pt x="229397" y="250379"/>
                    <a:pt x="229038" y="252919"/>
                  </a:cubicBezTo>
                  <a:cubicBezTo>
                    <a:pt x="228679" y="255096"/>
                    <a:pt x="226524" y="256547"/>
                    <a:pt x="224370" y="256547"/>
                  </a:cubicBezTo>
                  <a:cubicBezTo>
                    <a:pt x="224370" y="256547"/>
                    <a:pt x="224011" y="256547"/>
                    <a:pt x="223652" y="256547"/>
                  </a:cubicBezTo>
                  <a:lnTo>
                    <a:pt x="143219" y="240582"/>
                  </a:lnTo>
                  <a:cubicBezTo>
                    <a:pt x="141064" y="240219"/>
                    <a:pt x="139269" y="237679"/>
                    <a:pt x="139628" y="235502"/>
                  </a:cubicBezTo>
                  <a:cubicBezTo>
                    <a:pt x="140346" y="232962"/>
                    <a:pt x="142501" y="231510"/>
                    <a:pt x="145014" y="231873"/>
                  </a:cubicBezTo>
                  <a:close/>
                  <a:moveTo>
                    <a:pt x="216690" y="194997"/>
                  </a:moveTo>
                  <a:cubicBezTo>
                    <a:pt x="219255" y="194997"/>
                    <a:pt x="221453" y="197114"/>
                    <a:pt x="221453" y="199583"/>
                  </a:cubicBezTo>
                  <a:cubicBezTo>
                    <a:pt x="221453" y="202053"/>
                    <a:pt x="219255" y="204169"/>
                    <a:pt x="216690" y="204169"/>
                  </a:cubicBezTo>
                  <a:cubicBezTo>
                    <a:pt x="214492" y="204169"/>
                    <a:pt x="212294" y="202053"/>
                    <a:pt x="212294" y="199583"/>
                  </a:cubicBezTo>
                  <a:cubicBezTo>
                    <a:pt x="212294" y="197114"/>
                    <a:pt x="214492" y="194997"/>
                    <a:pt x="216690" y="194997"/>
                  </a:cubicBezTo>
                  <a:close/>
                  <a:moveTo>
                    <a:pt x="158318" y="187060"/>
                  </a:moveTo>
                  <a:cubicBezTo>
                    <a:pt x="160517" y="187060"/>
                    <a:pt x="162715" y="188965"/>
                    <a:pt x="162715" y="191632"/>
                  </a:cubicBezTo>
                  <a:cubicBezTo>
                    <a:pt x="162715" y="194299"/>
                    <a:pt x="160517" y="196204"/>
                    <a:pt x="158318" y="196204"/>
                  </a:cubicBezTo>
                  <a:cubicBezTo>
                    <a:pt x="155754" y="196204"/>
                    <a:pt x="153556" y="194299"/>
                    <a:pt x="153556" y="191632"/>
                  </a:cubicBezTo>
                  <a:cubicBezTo>
                    <a:pt x="153556" y="188965"/>
                    <a:pt x="155754" y="187060"/>
                    <a:pt x="158318" y="187060"/>
                  </a:cubicBezTo>
                  <a:close/>
                  <a:moveTo>
                    <a:pt x="215897" y="182066"/>
                  </a:moveTo>
                  <a:cubicBezTo>
                    <a:pt x="208590" y="182066"/>
                    <a:pt x="202378" y="189929"/>
                    <a:pt x="202378" y="199581"/>
                  </a:cubicBezTo>
                  <a:cubicBezTo>
                    <a:pt x="202378" y="209232"/>
                    <a:pt x="208590" y="217453"/>
                    <a:pt x="215897" y="217453"/>
                  </a:cubicBezTo>
                  <a:cubicBezTo>
                    <a:pt x="223570" y="217453"/>
                    <a:pt x="229781" y="209232"/>
                    <a:pt x="229781" y="199581"/>
                  </a:cubicBezTo>
                  <a:cubicBezTo>
                    <a:pt x="229781" y="189929"/>
                    <a:pt x="223570" y="182066"/>
                    <a:pt x="215897" y="182066"/>
                  </a:cubicBezTo>
                  <a:close/>
                  <a:moveTo>
                    <a:pt x="159112" y="173471"/>
                  </a:moveTo>
                  <a:cubicBezTo>
                    <a:pt x="151440" y="173471"/>
                    <a:pt x="145228" y="181387"/>
                    <a:pt x="145228" y="191463"/>
                  </a:cubicBezTo>
                  <a:cubicBezTo>
                    <a:pt x="145228" y="201538"/>
                    <a:pt x="151440" y="209454"/>
                    <a:pt x="159112" y="209454"/>
                  </a:cubicBezTo>
                  <a:cubicBezTo>
                    <a:pt x="166420" y="209454"/>
                    <a:pt x="172631" y="201538"/>
                    <a:pt x="172631" y="191463"/>
                  </a:cubicBezTo>
                  <a:cubicBezTo>
                    <a:pt x="172631" y="181387"/>
                    <a:pt x="166420" y="173471"/>
                    <a:pt x="159112" y="173471"/>
                  </a:cubicBezTo>
                  <a:close/>
                  <a:moveTo>
                    <a:pt x="215897" y="172772"/>
                  </a:moveTo>
                  <a:cubicBezTo>
                    <a:pt x="228685" y="172772"/>
                    <a:pt x="238916" y="184925"/>
                    <a:pt x="238916" y="199581"/>
                  </a:cubicBezTo>
                  <a:cubicBezTo>
                    <a:pt x="238916" y="214594"/>
                    <a:pt x="228685" y="226390"/>
                    <a:pt x="215897" y="226390"/>
                  </a:cubicBezTo>
                  <a:cubicBezTo>
                    <a:pt x="203474" y="226390"/>
                    <a:pt x="193244" y="214594"/>
                    <a:pt x="193244" y="199581"/>
                  </a:cubicBezTo>
                  <a:cubicBezTo>
                    <a:pt x="193244" y="184925"/>
                    <a:pt x="203474" y="172772"/>
                    <a:pt x="215897" y="172772"/>
                  </a:cubicBezTo>
                  <a:close/>
                  <a:moveTo>
                    <a:pt x="159112" y="164835"/>
                  </a:moveTo>
                  <a:cubicBezTo>
                    <a:pt x="171535" y="164835"/>
                    <a:pt x="181766" y="176709"/>
                    <a:pt x="181766" y="191463"/>
                  </a:cubicBezTo>
                  <a:cubicBezTo>
                    <a:pt x="181766" y="206216"/>
                    <a:pt x="171535" y="218450"/>
                    <a:pt x="159112" y="218450"/>
                  </a:cubicBezTo>
                  <a:cubicBezTo>
                    <a:pt x="146324" y="218450"/>
                    <a:pt x="136094" y="206216"/>
                    <a:pt x="136094" y="191463"/>
                  </a:cubicBezTo>
                  <a:cubicBezTo>
                    <a:pt x="136094" y="176709"/>
                    <a:pt x="146324" y="164835"/>
                    <a:pt x="159112" y="164835"/>
                  </a:cubicBezTo>
                  <a:close/>
                  <a:moveTo>
                    <a:pt x="111613" y="147264"/>
                  </a:moveTo>
                  <a:lnTo>
                    <a:pt x="123862" y="255116"/>
                  </a:lnTo>
                  <a:lnTo>
                    <a:pt x="244192" y="286137"/>
                  </a:lnTo>
                  <a:lnTo>
                    <a:pt x="285623" y="154118"/>
                  </a:lnTo>
                  <a:lnTo>
                    <a:pt x="111613" y="147264"/>
                  </a:lnTo>
                  <a:close/>
                  <a:moveTo>
                    <a:pt x="127134" y="106803"/>
                  </a:moveTo>
                  <a:cubicBezTo>
                    <a:pt x="138229" y="108186"/>
                    <a:pt x="150087" y="112022"/>
                    <a:pt x="162663" y="118268"/>
                  </a:cubicBezTo>
                  <a:cubicBezTo>
                    <a:pt x="164819" y="119695"/>
                    <a:pt x="165897" y="122194"/>
                    <a:pt x="164819" y="124335"/>
                  </a:cubicBezTo>
                  <a:cubicBezTo>
                    <a:pt x="163381" y="126476"/>
                    <a:pt x="160866" y="127547"/>
                    <a:pt x="158710" y="126119"/>
                  </a:cubicBezTo>
                  <a:cubicBezTo>
                    <a:pt x="135713" y="115056"/>
                    <a:pt x="115950" y="112201"/>
                    <a:pt x="99061" y="118268"/>
                  </a:cubicBezTo>
                  <a:cubicBezTo>
                    <a:pt x="77861" y="126119"/>
                    <a:pt x="69236" y="145748"/>
                    <a:pt x="69236" y="145748"/>
                  </a:cubicBezTo>
                  <a:cubicBezTo>
                    <a:pt x="68518" y="147532"/>
                    <a:pt x="66721" y="148603"/>
                    <a:pt x="65284" y="148603"/>
                  </a:cubicBezTo>
                  <a:cubicBezTo>
                    <a:pt x="64565" y="148603"/>
                    <a:pt x="63846" y="148603"/>
                    <a:pt x="63128" y="148246"/>
                  </a:cubicBezTo>
                  <a:cubicBezTo>
                    <a:pt x="61331" y="147175"/>
                    <a:pt x="59894" y="144677"/>
                    <a:pt x="60972" y="142536"/>
                  </a:cubicBezTo>
                  <a:cubicBezTo>
                    <a:pt x="61331" y="141465"/>
                    <a:pt x="71033" y="118982"/>
                    <a:pt x="96186" y="110060"/>
                  </a:cubicBezTo>
                  <a:cubicBezTo>
                    <a:pt x="105709" y="106491"/>
                    <a:pt x="116040" y="105420"/>
                    <a:pt x="127134" y="106803"/>
                  </a:cubicBezTo>
                  <a:close/>
                  <a:moveTo>
                    <a:pt x="145252" y="69585"/>
                  </a:moveTo>
                  <a:cubicBezTo>
                    <a:pt x="147817" y="69585"/>
                    <a:pt x="150015" y="71417"/>
                    <a:pt x="150015" y="73981"/>
                  </a:cubicBezTo>
                  <a:cubicBezTo>
                    <a:pt x="150015" y="76912"/>
                    <a:pt x="147817" y="78744"/>
                    <a:pt x="145252" y="78744"/>
                  </a:cubicBezTo>
                  <a:cubicBezTo>
                    <a:pt x="142688" y="78744"/>
                    <a:pt x="140856" y="76912"/>
                    <a:pt x="140856" y="73981"/>
                  </a:cubicBezTo>
                  <a:cubicBezTo>
                    <a:pt x="140856" y="71417"/>
                    <a:pt x="142688" y="69585"/>
                    <a:pt x="145252" y="69585"/>
                  </a:cubicBezTo>
                  <a:close/>
                  <a:moveTo>
                    <a:pt x="72403" y="66410"/>
                  </a:moveTo>
                  <a:cubicBezTo>
                    <a:pt x="75070" y="66410"/>
                    <a:pt x="76975" y="68315"/>
                    <a:pt x="76975" y="70982"/>
                  </a:cubicBezTo>
                  <a:cubicBezTo>
                    <a:pt x="76975" y="73649"/>
                    <a:pt x="75070" y="75554"/>
                    <a:pt x="72403" y="75554"/>
                  </a:cubicBezTo>
                  <a:cubicBezTo>
                    <a:pt x="69736" y="75554"/>
                    <a:pt x="67831" y="73649"/>
                    <a:pt x="67831" y="70982"/>
                  </a:cubicBezTo>
                  <a:cubicBezTo>
                    <a:pt x="67831" y="68315"/>
                    <a:pt x="69736" y="66410"/>
                    <a:pt x="72403" y="66410"/>
                  </a:cubicBezTo>
                  <a:close/>
                  <a:moveTo>
                    <a:pt x="143672" y="61256"/>
                  </a:moveTo>
                  <a:cubicBezTo>
                    <a:pt x="133956" y="61256"/>
                    <a:pt x="125680" y="67468"/>
                    <a:pt x="125680" y="74775"/>
                  </a:cubicBezTo>
                  <a:cubicBezTo>
                    <a:pt x="125680" y="82448"/>
                    <a:pt x="133956" y="88660"/>
                    <a:pt x="143672" y="88660"/>
                  </a:cubicBezTo>
                  <a:cubicBezTo>
                    <a:pt x="153747" y="88660"/>
                    <a:pt x="161663" y="82448"/>
                    <a:pt x="161663" y="74775"/>
                  </a:cubicBezTo>
                  <a:cubicBezTo>
                    <a:pt x="161663" y="67468"/>
                    <a:pt x="153747" y="61256"/>
                    <a:pt x="143672" y="61256"/>
                  </a:cubicBezTo>
                  <a:close/>
                  <a:moveTo>
                    <a:pt x="72234" y="56250"/>
                  </a:moveTo>
                  <a:cubicBezTo>
                    <a:pt x="62158" y="56250"/>
                    <a:pt x="54242" y="62295"/>
                    <a:pt x="54242" y="69407"/>
                  </a:cubicBezTo>
                  <a:cubicBezTo>
                    <a:pt x="54242" y="76875"/>
                    <a:pt x="62158" y="82564"/>
                    <a:pt x="72234" y="82564"/>
                  </a:cubicBezTo>
                  <a:cubicBezTo>
                    <a:pt x="82309" y="82564"/>
                    <a:pt x="90225" y="76875"/>
                    <a:pt x="90225" y="69407"/>
                  </a:cubicBezTo>
                  <a:cubicBezTo>
                    <a:pt x="90225" y="62295"/>
                    <a:pt x="82309" y="56250"/>
                    <a:pt x="72234" y="56250"/>
                  </a:cubicBezTo>
                  <a:close/>
                  <a:moveTo>
                    <a:pt x="143672" y="52122"/>
                  </a:moveTo>
                  <a:cubicBezTo>
                    <a:pt x="158425" y="52122"/>
                    <a:pt x="170659" y="62718"/>
                    <a:pt x="170659" y="74775"/>
                  </a:cubicBezTo>
                  <a:cubicBezTo>
                    <a:pt x="170659" y="87564"/>
                    <a:pt x="158425" y="97794"/>
                    <a:pt x="143672" y="97794"/>
                  </a:cubicBezTo>
                  <a:cubicBezTo>
                    <a:pt x="128918" y="97794"/>
                    <a:pt x="117044" y="87564"/>
                    <a:pt x="117044" y="74775"/>
                  </a:cubicBezTo>
                  <a:cubicBezTo>
                    <a:pt x="117044" y="62718"/>
                    <a:pt x="128918" y="52122"/>
                    <a:pt x="143672" y="52122"/>
                  </a:cubicBezTo>
                  <a:close/>
                  <a:moveTo>
                    <a:pt x="72234" y="47360"/>
                  </a:moveTo>
                  <a:cubicBezTo>
                    <a:pt x="86987" y="47360"/>
                    <a:pt x="99221" y="57317"/>
                    <a:pt x="99221" y="69407"/>
                  </a:cubicBezTo>
                  <a:cubicBezTo>
                    <a:pt x="99221" y="81497"/>
                    <a:pt x="86987" y="91454"/>
                    <a:pt x="72234" y="91454"/>
                  </a:cubicBezTo>
                  <a:cubicBezTo>
                    <a:pt x="57480" y="91454"/>
                    <a:pt x="45606" y="81497"/>
                    <a:pt x="45606" y="69407"/>
                  </a:cubicBezTo>
                  <a:cubicBezTo>
                    <a:pt x="45606" y="57317"/>
                    <a:pt x="57480" y="47360"/>
                    <a:pt x="72234" y="47360"/>
                  </a:cubicBezTo>
                  <a:close/>
                  <a:moveTo>
                    <a:pt x="10017" y="9835"/>
                  </a:moveTo>
                  <a:lnTo>
                    <a:pt x="42441" y="181171"/>
                  </a:lnTo>
                  <a:lnTo>
                    <a:pt x="104768" y="169267"/>
                  </a:lnTo>
                  <a:lnTo>
                    <a:pt x="101886" y="143296"/>
                  </a:lnTo>
                  <a:cubicBezTo>
                    <a:pt x="101886" y="141853"/>
                    <a:pt x="102246" y="140411"/>
                    <a:pt x="102966" y="139689"/>
                  </a:cubicBezTo>
                  <a:cubicBezTo>
                    <a:pt x="104047" y="138607"/>
                    <a:pt x="105128" y="137886"/>
                    <a:pt x="106569" y="138246"/>
                  </a:cubicBezTo>
                  <a:lnTo>
                    <a:pt x="189791" y="141493"/>
                  </a:lnTo>
                  <a:lnTo>
                    <a:pt x="203121" y="38691"/>
                  </a:lnTo>
                  <a:lnTo>
                    <a:pt x="10017" y="9835"/>
                  </a:lnTo>
                  <a:close/>
                  <a:moveTo>
                    <a:pt x="5333" y="96"/>
                  </a:moveTo>
                  <a:lnTo>
                    <a:pt x="208886" y="30395"/>
                  </a:lnTo>
                  <a:cubicBezTo>
                    <a:pt x="211407" y="31116"/>
                    <a:pt x="213209" y="33281"/>
                    <a:pt x="212488" y="35806"/>
                  </a:cubicBezTo>
                  <a:lnTo>
                    <a:pt x="199158" y="141853"/>
                  </a:lnTo>
                  <a:lnTo>
                    <a:pt x="291748" y="145461"/>
                  </a:lnTo>
                  <a:cubicBezTo>
                    <a:pt x="293189" y="145461"/>
                    <a:pt x="294630" y="146182"/>
                    <a:pt x="294990" y="147264"/>
                  </a:cubicBezTo>
                  <a:cubicBezTo>
                    <a:pt x="296071" y="148346"/>
                    <a:pt x="296071" y="149789"/>
                    <a:pt x="295710" y="151232"/>
                  </a:cubicBezTo>
                  <a:lnTo>
                    <a:pt x="251758" y="292990"/>
                  </a:lnTo>
                  <a:cubicBezTo>
                    <a:pt x="251037" y="295154"/>
                    <a:pt x="249596" y="296236"/>
                    <a:pt x="247434" y="296236"/>
                  </a:cubicBezTo>
                  <a:cubicBezTo>
                    <a:pt x="247074" y="296236"/>
                    <a:pt x="246714" y="296236"/>
                    <a:pt x="246354" y="296236"/>
                  </a:cubicBezTo>
                  <a:lnTo>
                    <a:pt x="118458" y="263051"/>
                  </a:lnTo>
                  <a:cubicBezTo>
                    <a:pt x="116657" y="262691"/>
                    <a:pt x="115576" y="260887"/>
                    <a:pt x="115215" y="259084"/>
                  </a:cubicBezTo>
                  <a:lnTo>
                    <a:pt x="105848" y="178646"/>
                  </a:lnTo>
                  <a:lnTo>
                    <a:pt x="39559" y="190910"/>
                  </a:lnTo>
                  <a:cubicBezTo>
                    <a:pt x="39559" y="190910"/>
                    <a:pt x="39198" y="190910"/>
                    <a:pt x="38838" y="190910"/>
                  </a:cubicBezTo>
                  <a:cubicBezTo>
                    <a:pt x="38118" y="190910"/>
                    <a:pt x="37037" y="190910"/>
                    <a:pt x="36316" y="190188"/>
                  </a:cubicBezTo>
                  <a:cubicBezTo>
                    <a:pt x="35235" y="189828"/>
                    <a:pt x="34515" y="188745"/>
                    <a:pt x="34515" y="187303"/>
                  </a:cubicBezTo>
                  <a:lnTo>
                    <a:pt x="289" y="5145"/>
                  </a:lnTo>
                  <a:cubicBezTo>
                    <a:pt x="-431" y="4063"/>
                    <a:pt x="289" y="2260"/>
                    <a:pt x="1370" y="1178"/>
                  </a:cubicBezTo>
                  <a:cubicBezTo>
                    <a:pt x="2451" y="456"/>
                    <a:pt x="3892" y="-265"/>
                    <a:pt x="5333" y="96"/>
                  </a:cubicBezTo>
                  <a:close/>
                </a:path>
              </a:pathLst>
            </a:custGeom>
            <a:solidFill>
              <a:schemeClr val="bg1"/>
            </a:solidFill>
            <a:ln>
              <a:noFill/>
            </a:ln>
            <a:effectLst/>
          </p:spPr>
          <p:txBody>
            <a:bodyPr anchor="ctr"/>
            <a:lstStyle/>
            <a:p>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39C7B7E-A4B8-93C5-F3CC-613E626C55FE}"/>
                </a:ext>
              </a:extLst>
            </p:cNvPr>
            <p:cNvSpPr txBox="1"/>
            <p:nvPr/>
          </p:nvSpPr>
          <p:spPr>
            <a:xfrm>
              <a:off x="8921597" y="4156471"/>
              <a:ext cx="2231939" cy="1015663"/>
            </a:xfrm>
            <a:prstGeom prst="rect">
              <a:avLst/>
            </a:prstGeom>
            <a:noFill/>
          </p:spPr>
          <p:txBody>
            <a:bodyPr wrap="square" rtlCol="0" anchor="ctr" anchorCtr="0">
              <a:spAutoFit/>
            </a:bodyPr>
            <a:lstStyle/>
            <a:p>
              <a:r>
                <a:rPr lang="en-US" sz="2000" b="1" dirty="0">
                  <a:solidFill>
                    <a:schemeClr val="bg1"/>
                  </a:solidFill>
                  <a:latin typeface="Times New Roman" panose="02020603050405020304" pitchFamily="18" charset="0"/>
                  <a:ea typeface="League Spartan" charset="0"/>
                  <a:cs typeface="Times New Roman" panose="02020603050405020304" pitchFamily="18" charset="0"/>
                </a:rPr>
                <a:t>Intelligence Systems and Resilience</a:t>
              </a:r>
            </a:p>
          </p:txBody>
        </p:sp>
        <p:sp>
          <p:nvSpPr>
            <p:cNvPr id="28" name="TextBox 27">
              <a:extLst>
                <a:ext uri="{FF2B5EF4-FFF2-40B4-BE49-F238E27FC236}">
                  <a16:creationId xmlns:a16="http://schemas.microsoft.com/office/drawing/2014/main" id="{0A778D90-DB20-824D-CC7E-38550A389787}"/>
                </a:ext>
              </a:extLst>
            </p:cNvPr>
            <p:cNvSpPr txBox="1"/>
            <p:nvPr/>
          </p:nvSpPr>
          <p:spPr>
            <a:xfrm>
              <a:off x="8783517" y="2369897"/>
              <a:ext cx="2499071" cy="1015663"/>
            </a:xfrm>
            <a:prstGeom prst="rect">
              <a:avLst/>
            </a:prstGeom>
            <a:noFill/>
          </p:spPr>
          <p:txBody>
            <a:bodyPr wrap="square" rtlCol="0" anchor="ctr" anchorCtr="0">
              <a:spAutoFit/>
            </a:bodyPr>
            <a:lstStyle/>
            <a:p>
              <a:r>
                <a:rPr lang="en-US" sz="2000" b="1" dirty="0">
                  <a:solidFill>
                    <a:schemeClr val="bg1"/>
                  </a:solidFill>
                  <a:latin typeface="Times New Roman" panose="02020603050405020304" pitchFamily="18" charset="0"/>
                  <a:ea typeface="League Spartan" charset="0"/>
                  <a:cs typeface="Times New Roman" panose="02020603050405020304" pitchFamily="18" charset="0"/>
                </a:rPr>
                <a:t>Intelligence Infrastructure and Smart Factory</a:t>
              </a:r>
            </a:p>
          </p:txBody>
        </p:sp>
        <p:sp>
          <p:nvSpPr>
            <p:cNvPr id="29" name="TextBox 28">
              <a:extLst>
                <a:ext uri="{FF2B5EF4-FFF2-40B4-BE49-F238E27FC236}">
                  <a16:creationId xmlns:a16="http://schemas.microsoft.com/office/drawing/2014/main" id="{F41C0C5C-2FDA-72AA-F26C-C78933834B70}"/>
                </a:ext>
              </a:extLst>
            </p:cNvPr>
            <p:cNvSpPr txBox="1"/>
            <p:nvPr/>
          </p:nvSpPr>
          <p:spPr>
            <a:xfrm>
              <a:off x="8068646" y="1159622"/>
              <a:ext cx="2701509" cy="707886"/>
            </a:xfrm>
            <a:prstGeom prst="rect">
              <a:avLst/>
            </a:prstGeom>
            <a:noFill/>
          </p:spPr>
          <p:txBody>
            <a:bodyPr wrap="none" rtlCol="0" anchor="ctr" anchorCtr="0">
              <a:spAutoFit/>
            </a:bodyPr>
            <a:lstStyle/>
            <a:p>
              <a:r>
                <a:rPr lang="en-US" sz="2000" b="1" dirty="0">
                  <a:solidFill>
                    <a:schemeClr val="bg1"/>
                  </a:solidFill>
                  <a:latin typeface="Times New Roman" panose="02020603050405020304" pitchFamily="18" charset="0"/>
                  <a:ea typeface="League Spartan" charset="0"/>
                  <a:cs typeface="Times New Roman" panose="02020603050405020304" pitchFamily="18" charset="0"/>
                </a:rPr>
                <a:t>Key Drivers</a:t>
              </a:r>
            </a:p>
            <a:p>
              <a:r>
                <a:rPr lang="en-US" sz="2000" b="1" dirty="0">
                  <a:solidFill>
                    <a:schemeClr val="bg1"/>
                  </a:solidFill>
                  <a:latin typeface="Times New Roman" panose="02020603050405020304" pitchFamily="18" charset="0"/>
                  <a:ea typeface="League Spartan" charset="0"/>
                  <a:cs typeface="Times New Roman" panose="02020603050405020304" pitchFamily="18" charset="0"/>
                </a:rPr>
                <a:t>Cyber-Physical System</a:t>
              </a:r>
            </a:p>
          </p:txBody>
        </p:sp>
        <p:sp>
          <p:nvSpPr>
            <p:cNvPr id="30" name="TextBox 29">
              <a:extLst>
                <a:ext uri="{FF2B5EF4-FFF2-40B4-BE49-F238E27FC236}">
                  <a16:creationId xmlns:a16="http://schemas.microsoft.com/office/drawing/2014/main" id="{011ED63A-2563-2BDF-27A6-167098882AE5}"/>
                </a:ext>
              </a:extLst>
            </p:cNvPr>
            <p:cNvSpPr txBox="1"/>
            <p:nvPr/>
          </p:nvSpPr>
          <p:spPr>
            <a:xfrm>
              <a:off x="1576872" y="4230505"/>
              <a:ext cx="2529505" cy="707886"/>
            </a:xfrm>
            <a:prstGeom prst="rect">
              <a:avLst/>
            </a:prstGeom>
            <a:noFill/>
          </p:spPr>
          <p:txBody>
            <a:bodyPr wrap="square" rtlCol="0" anchor="ctr" anchorCtr="0">
              <a:spAutoFit/>
            </a:bodyPr>
            <a:lstStyle/>
            <a:p>
              <a:pPr algn="r"/>
              <a:r>
                <a:rPr lang="en-US" sz="2000" b="1" dirty="0">
                  <a:solidFill>
                    <a:schemeClr val="bg1"/>
                  </a:solidFill>
                  <a:latin typeface="Times New Roman" panose="02020603050405020304" pitchFamily="18" charset="0"/>
                  <a:ea typeface="League Spartan" charset="0"/>
                  <a:cs typeface="Times New Roman" panose="02020603050405020304" pitchFamily="18" charset="0"/>
                </a:rPr>
                <a:t>Sustainable Development Goals</a:t>
              </a:r>
            </a:p>
          </p:txBody>
        </p:sp>
        <p:sp>
          <p:nvSpPr>
            <p:cNvPr id="31" name="TextBox 30">
              <a:extLst>
                <a:ext uri="{FF2B5EF4-FFF2-40B4-BE49-F238E27FC236}">
                  <a16:creationId xmlns:a16="http://schemas.microsoft.com/office/drawing/2014/main" id="{EE3AD930-AE12-5EA5-8652-79B2E5FE5706}"/>
                </a:ext>
              </a:extLst>
            </p:cNvPr>
            <p:cNvSpPr txBox="1"/>
            <p:nvPr/>
          </p:nvSpPr>
          <p:spPr>
            <a:xfrm>
              <a:off x="1110342" y="2498055"/>
              <a:ext cx="2996036" cy="1323439"/>
            </a:xfrm>
            <a:prstGeom prst="rect">
              <a:avLst/>
            </a:prstGeom>
            <a:noFill/>
          </p:spPr>
          <p:txBody>
            <a:bodyPr wrap="square" rtlCol="0" anchor="ctr" anchorCtr="0">
              <a:spAutoFit/>
            </a:bodyPr>
            <a:lstStyle/>
            <a:p>
              <a:pPr algn="r"/>
              <a:r>
                <a:rPr lang="en-US" sz="2000" b="1" dirty="0">
                  <a:solidFill>
                    <a:schemeClr val="bg1"/>
                  </a:solidFill>
                  <a:latin typeface="Times New Roman" panose="02020603050405020304" pitchFamily="18" charset="0"/>
                  <a:ea typeface="League Spartan" charset="0"/>
                  <a:cs typeface="Times New Roman" panose="02020603050405020304" pitchFamily="18" charset="0"/>
                </a:rPr>
                <a:t>SCM, Stakeholders, Sustainable Economy, Big Data Analytics and Digital Technology</a:t>
              </a:r>
            </a:p>
          </p:txBody>
        </p:sp>
        <p:sp>
          <p:nvSpPr>
            <p:cNvPr id="32" name="TextBox 31">
              <a:extLst>
                <a:ext uri="{FF2B5EF4-FFF2-40B4-BE49-F238E27FC236}">
                  <a16:creationId xmlns:a16="http://schemas.microsoft.com/office/drawing/2014/main" id="{B5D12EC0-C4C6-4DF7-6B5C-D3E1A9D200B8}"/>
                </a:ext>
              </a:extLst>
            </p:cNvPr>
            <p:cNvSpPr txBox="1"/>
            <p:nvPr/>
          </p:nvSpPr>
          <p:spPr>
            <a:xfrm>
              <a:off x="2862989" y="1319460"/>
              <a:ext cx="2084225" cy="400110"/>
            </a:xfrm>
            <a:prstGeom prst="rect">
              <a:avLst/>
            </a:prstGeom>
            <a:noFill/>
          </p:spPr>
          <p:txBody>
            <a:bodyPr wrap="none" rtlCol="0" anchor="ctr" anchorCtr="0">
              <a:spAutoFit/>
            </a:bodyPr>
            <a:lstStyle/>
            <a:p>
              <a:pPr algn="r"/>
              <a:r>
                <a:rPr lang="en-US" sz="2000" b="1" dirty="0">
                  <a:solidFill>
                    <a:schemeClr val="bg1"/>
                  </a:solidFill>
                  <a:latin typeface="Times New Roman" panose="02020603050405020304" pitchFamily="18" charset="0"/>
                  <a:ea typeface="League Spartan" charset="0"/>
                  <a:cs typeface="Times New Roman" panose="02020603050405020304" pitchFamily="18" charset="0"/>
                </a:rPr>
                <a:t>Smart Businesses</a:t>
              </a:r>
            </a:p>
          </p:txBody>
        </p:sp>
        <p:pic>
          <p:nvPicPr>
            <p:cNvPr id="33" name="Picture 2" descr="Industry 5.0 | Industry 5.0 Strategy | Industry 5.0 Technologies">
              <a:extLst>
                <a:ext uri="{FF2B5EF4-FFF2-40B4-BE49-F238E27FC236}">
                  <a16:creationId xmlns:a16="http://schemas.microsoft.com/office/drawing/2014/main" id="{F5579263-C9FB-A6AC-6F29-8FAF36F906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906" y="2527370"/>
              <a:ext cx="2836994" cy="2477423"/>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4" descr="以工作过程为导向的职业教育_手机搜狐网">
            <a:extLst>
              <a:ext uri="{FF2B5EF4-FFF2-40B4-BE49-F238E27FC236}">
                <a16:creationId xmlns:a16="http://schemas.microsoft.com/office/drawing/2014/main" id="{F78CC753-5C4A-CB6B-C5E8-7B7396952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18" y="129237"/>
            <a:ext cx="1838038" cy="113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0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CAE9A03B-4BA7-BC58-A532-3E0095028969}"/>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5A28E13F-9FA3-F463-A434-CEA0D1E81892}"/>
              </a:ext>
            </a:extLst>
          </p:cNvPr>
          <p:cNvSpPr>
            <a:spLocks noGrp="1"/>
          </p:cNvSpPr>
          <p:nvPr>
            <p:ph type="sldNum" sz="quarter" idx="4"/>
          </p:nvPr>
        </p:nvSpPr>
        <p:spPr/>
        <p:txBody>
          <a:bodyPr/>
          <a:lstStyle/>
          <a:p>
            <a:pPr>
              <a:defRPr/>
            </a:pPr>
            <a:fld id="{8D1FC6F8-0BCD-47E9-9C64-690771D9C143}" type="slidenum">
              <a:rPr lang="en-US" smtClean="0"/>
              <a:pPr>
                <a:defRPr/>
              </a:pPr>
              <a:t>21</a:t>
            </a:fld>
            <a:endParaRPr lang="en-US" dirty="0"/>
          </a:p>
        </p:txBody>
      </p:sp>
      <p:sp>
        <p:nvSpPr>
          <p:cNvPr id="11" name="Date Placeholder 10">
            <a:extLst>
              <a:ext uri="{FF2B5EF4-FFF2-40B4-BE49-F238E27FC236}">
                <a16:creationId xmlns:a16="http://schemas.microsoft.com/office/drawing/2014/main" id="{34BB47E9-7F90-D260-3977-0F92C7D5E81E}"/>
              </a:ext>
            </a:extLst>
          </p:cNvPr>
          <p:cNvSpPr>
            <a:spLocks noGrp="1"/>
          </p:cNvSpPr>
          <p:nvPr>
            <p:ph type="dt" sz="half" idx="2"/>
          </p:nvPr>
        </p:nvSpPr>
        <p:spPr/>
        <p:txBody>
          <a:bodyPr/>
          <a:lstStyle/>
          <a:p>
            <a:pPr>
              <a:defRPr/>
            </a:pPr>
            <a:r>
              <a:rPr lang="en-US" cap="all"/>
              <a:t>May 21, 20XX</a:t>
            </a:r>
            <a:endParaRPr lang="en-US" cap="all" dirty="0"/>
          </a:p>
        </p:txBody>
      </p:sp>
      <p:sp>
        <p:nvSpPr>
          <p:cNvPr id="2" name="TextBox 1">
            <a:extLst>
              <a:ext uri="{FF2B5EF4-FFF2-40B4-BE49-F238E27FC236}">
                <a16:creationId xmlns:a16="http://schemas.microsoft.com/office/drawing/2014/main" id="{9021A084-5FC6-D422-D38F-C887148B99FB}"/>
              </a:ext>
            </a:extLst>
          </p:cNvPr>
          <p:cNvSpPr txBox="1"/>
          <p:nvPr/>
        </p:nvSpPr>
        <p:spPr>
          <a:xfrm>
            <a:off x="1164631" y="656425"/>
            <a:ext cx="9447865" cy="5016758"/>
          </a:xfrm>
          <a:prstGeom prst="rect">
            <a:avLst/>
          </a:prstGeom>
          <a:noFill/>
        </p:spPr>
        <p:txBody>
          <a:bodyPr wrap="square" rtlCol="0">
            <a:spAutoFit/>
          </a:bodyPr>
          <a:lstStyle/>
          <a:p>
            <a:pPr algn="ctr"/>
            <a:r>
              <a:rPr lang="en-US" sz="4000" i="1" dirty="0">
                <a:solidFill>
                  <a:srgbClr val="00FFFF"/>
                </a:solidFill>
                <a:latin typeface="Times New Roman" panose="02020603050405020304" pitchFamily="18" charset="0"/>
                <a:cs typeface="Times New Roman" panose="02020603050405020304" pitchFamily="18" charset="0"/>
              </a:rPr>
              <a:t>Implications</a:t>
            </a:r>
            <a:r>
              <a:rPr lang="en-US" sz="4000" dirty="0">
                <a:solidFill>
                  <a:schemeClr val="bg1"/>
                </a:solidFill>
                <a:latin typeface="Times New Roman" panose="02020603050405020304" pitchFamily="18" charset="0"/>
                <a:cs typeface="Times New Roman" panose="02020603050405020304" pitchFamily="18" charset="0"/>
              </a:rPr>
              <a:t> for “</a:t>
            </a:r>
            <a:r>
              <a:rPr lang="en-US" sz="4000" i="1" dirty="0">
                <a:solidFill>
                  <a:srgbClr val="FFFF00"/>
                </a:solidFill>
                <a:latin typeface="Times New Roman" panose="02020603050405020304" pitchFamily="18" charset="0"/>
                <a:cs typeface="Times New Roman" panose="02020603050405020304" pitchFamily="18" charset="0"/>
              </a:rPr>
              <a:t>Career Orientation</a:t>
            </a:r>
            <a:r>
              <a:rPr lang="en-US" sz="4000" dirty="0">
                <a:solidFill>
                  <a:schemeClr val="bg1"/>
                </a:solidFill>
                <a:latin typeface="Times New Roman" panose="02020603050405020304" pitchFamily="18" charset="0"/>
                <a:cs typeface="Times New Roman" panose="02020603050405020304" pitchFamily="18" charset="0"/>
              </a:rPr>
              <a:t>”:</a:t>
            </a:r>
          </a:p>
          <a:p>
            <a:pPr algn="ctr"/>
            <a:r>
              <a:rPr lang="en-US" sz="4000" dirty="0">
                <a:solidFill>
                  <a:schemeClr val="accent6">
                    <a:lumMod val="60000"/>
                    <a:lumOff val="40000"/>
                  </a:schemeClr>
                </a:solidFill>
                <a:latin typeface="Times New Roman" panose="02020603050405020304" pitchFamily="18" charset="0"/>
                <a:cs typeface="Times New Roman" panose="02020603050405020304" pitchFamily="18" charset="0"/>
              </a:rPr>
              <a:t>Towards a More Structural Contribution</a:t>
            </a:r>
          </a:p>
          <a:p>
            <a:pPr algn="ctr"/>
            <a:endParaRPr lang="en-US" sz="4000" dirty="0">
              <a:solidFill>
                <a:schemeClr val="bg1"/>
              </a:solidFill>
              <a:latin typeface="Times New Roman" panose="02020603050405020304" pitchFamily="18" charset="0"/>
              <a:cs typeface="Times New Roman" panose="02020603050405020304" pitchFamily="18" charset="0"/>
            </a:endParaRPr>
          </a:p>
          <a:p>
            <a:pPr algn="ctr"/>
            <a:r>
              <a:rPr lang="en-US" sz="4000" dirty="0">
                <a:solidFill>
                  <a:srgbClr val="FFC000"/>
                </a:solidFill>
                <a:latin typeface="Times New Roman" panose="02020603050405020304" pitchFamily="18" charset="0"/>
                <a:cs typeface="Times New Roman" panose="02020603050405020304" pitchFamily="18" charset="0"/>
              </a:rPr>
              <a:t>Exploratory</a:t>
            </a:r>
          </a:p>
          <a:p>
            <a:pPr algn="ctr"/>
            <a:r>
              <a:rPr lang="en-US" sz="4000" dirty="0">
                <a:solidFill>
                  <a:srgbClr val="66FF66"/>
                </a:solidFill>
                <a:latin typeface="Times New Roman" panose="02020603050405020304" pitchFamily="18" charset="0"/>
                <a:cs typeface="Times New Roman" panose="02020603050405020304" pitchFamily="18" charset="0"/>
              </a:rPr>
              <a:t>Structural</a:t>
            </a:r>
          </a:p>
          <a:p>
            <a:pPr algn="ctr"/>
            <a:r>
              <a:rPr lang="en-US" sz="4000" dirty="0">
                <a:solidFill>
                  <a:schemeClr val="bg1"/>
                </a:solidFill>
                <a:latin typeface="Times New Roman" panose="02020603050405020304" pitchFamily="18" charset="0"/>
                <a:cs typeface="Times New Roman" panose="02020603050405020304" pitchFamily="18" charset="0"/>
              </a:rPr>
              <a:t>That aims for more systematic </a:t>
            </a:r>
            <a:r>
              <a:rPr lang="en-US" sz="4000" i="1" dirty="0">
                <a:solidFill>
                  <a:srgbClr val="FF99FF"/>
                </a:solidFill>
                <a:latin typeface="Times New Roman" panose="02020603050405020304" pitchFamily="18" charset="0"/>
                <a:cs typeface="Times New Roman" panose="02020603050405020304" pitchFamily="18" charset="0"/>
              </a:rPr>
              <a:t>competence-career orientation </a:t>
            </a:r>
            <a:r>
              <a:rPr lang="en-US" sz="4000" i="1" dirty="0">
                <a:solidFill>
                  <a:srgbClr val="00FF00"/>
                </a:solidFill>
                <a:latin typeface="Times New Roman" panose="02020603050405020304" pitchFamily="18" charset="0"/>
                <a:cs typeface="Times New Roman" panose="02020603050405020304" pitchFamily="18" charset="0"/>
              </a:rPr>
              <a:t>research</a:t>
            </a:r>
            <a:r>
              <a:rPr lang="en-US" sz="4000" dirty="0">
                <a:solidFill>
                  <a:schemeClr val="bg1"/>
                </a:solidFill>
                <a:latin typeface="Times New Roman" panose="02020603050405020304" pitchFamily="18" charset="0"/>
                <a:cs typeface="Times New Roman" panose="02020603050405020304" pitchFamily="18" charset="0"/>
              </a:rPr>
              <a:t> and </a:t>
            </a:r>
            <a:r>
              <a:rPr lang="en-US" sz="4000" i="1" dirty="0">
                <a:solidFill>
                  <a:srgbClr val="FFFF00"/>
                </a:solidFill>
                <a:latin typeface="Times New Roman" panose="02020603050405020304" pitchFamily="18" charset="0"/>
                <a:cs typeface="Times New Roman" panose="02020603050405020304" pitchFamily="18" charset="0"/>
              </a:rPr>
              <a:t>knowledge</a:t>
            </a:r>
            <a:r>
              <a:rPr lang="en-US" sz="4000" dirty="0">
                <a:solidFill>
                  <a:schemeClr val="bg1"/>
                </a:solidFill>
                <a:latin typeface="Times New Roman" panose="02020603050405020304" pitchFamily="18" charset="0"/>
                <a:cs typeface="Times New Roman" panose="02020603050405020304" pitchFamily="18" charset="0"/>
              </a:rPr>
              <a:t> being created.</a:t>
            </a:r>
          </a:p>
        </p:txBody>
      </p:sp>
    </p:spTree>
    <p:extLst>
      <p:ext uri="{BB962C8B-B14F-4D97-AF65-F5344CB8AC3E}">
        <p14:creationId xmlns:p14="http://schemas.microsoft.com/office/powerpoint/2010/main" val="173384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3E49DB1A-9B96-4712-C753-D5AD6732EA99}"/>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93F9D90B-D1D9-283D-06BA-5C412F191CB9}"/>
              </a:ext>
            </a:extLst>
          </p:cNvPr>
          <p:cNvSpPr>
            <a:spLocks noGrp="1"/>
          </p:cNvSpPr>
          <p:nvPr>
            <p:ph type="sldNum" sz="quarter" idx="4"/>
          </p:nvPr>
        </p:nvSpPr>
        <p:spPr/>
        <p:txBody>
          <a:bodyPr/>
          <a:lstStyle/>
          <a:p>
            <a:pPr>
              <a:defRPr/>
            </a:pPr>
            <a:fld id="{8D1FC6F8-0BCD-47E9-9C64-690771D9C143}" type="slidenum">
              <a:rPr lang="en-US" smtClean="0"/>
              <a:pPr>
                <a:defRPr/>
              </a:pPr>
              <a:t>22</a:t>
            </a:fld>
            <a:endParaRPr lang="en-US" dirty="0"/>
          </a:p>
        </p:txBody>
      </p:sp>
      <p:sp>
        <p:nvSpPr>
          <p:cNvPr id="12" name="Date Placeholder 11">
            <a:extLst>
              <a:ext uri="{FF2B5EF4-FFF2-40B4-BE49-F238E27FC236}">
                <a16:creationId xmlns:a16="http://schemas.microsoft.com/office/drawing/2014/main" id="{44022221-2E47-E6A3-42A3-544377904CF0}"/>
              </a:ext>
            </a:extLst>
          </p:cNvPr>
          <p:cNvSpPr>
            <a:spLocks noGrp="1"/>
          </p:cNvSpPr>
          <p:nvPr>
            <p:ph type="dt" sz="half" idx="2"/>
          </p:nvPr>
        </p:nvSpPr>
        <p:spPr/>
        <p:txBody>
          <a:bodyPr/>
          <a:lstStyle/>
          <a:p>
            <a:pPr>
              <a:defRPr/>
            </a:pPr>
            <a:r>
              <a:rPr lang="en-US" cap="all"/>
              <a:t>May 21, 20XX</a:t>
            </a:r>
            <a:endParaRPr lang="en-US" cap="all" dirty="0"/>
          </a:p>
        </p:txBody>
      </p:sp>
      <p:cxnSp>
        <p:nvCxnSpPr>
          <p:cNvPr id="14" name="Straight Connector 13">
            <a:extLst>
              <a:ext uri="{FF2B5EF4-FFF2-40B4-BE49-F238E27FC236}">
                <a16:creationId xmlns:a16="http://schemas.microsoft.com/office/drawing/2014/main" id="{3DC32C12-E9CF-8BAB-3857-39D5447F75A3}"/>
              </a:ext>
            </a:extLst>
          </p:cNvPr>
          <p:cNvCxnSpPr>
            <a:cxnSpLocks/>
          </p:cNvCxnSpPr>
          <p:nvPr/>
        </p:nvCxnSpPr>
        <p:spPr>
          <a:xfrm>
            <a:off x="2157544" y="3672039"/>
            <a:ext cx="7730034" cy="0"/>
          </a:xfrm>
          <a:prstGeom prst="line">
            <a:avLst/>
          </a:prstGeom>
          <a:ln w="476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717768-B9B0-4948-8FA5-362C58E8D8AB}"/>
              </a:ext>
            </a:extLst>
          </p:cNvPr>
          <p:cNvCxnSpPr>
            <a:cxnSpLocks/>
          </p:cNvCxnSpPr>
          <p:nvPr/>
        </p:nvCxnSpPr>
        <p:spPr>
          <a:xfrm flipH="1" flipV="1">
            <a:off x="5594081" y="1418153"/>
            <a:ext cx="22443" cy="4649991"/>
          </a:xfrm>
          <a:prstGeom prst="line">
            <a:avLst/>
          </a:prstGeom>
          <a:ln w="47625">
            <a:solidFill>
              <a:srgbClr val="FF99F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E6AA494-32A9-3F0E-E845-8CAE7BC1CAFD}"/>
              </a:ext>
            </a:extLst>
          </p:cNvPr>
          <p:cNvSpPr txBox="1"/>
          <p:nvPr/>
        </p:nvSpPr>
        <p:spPr>
          <a:xfrm>
            <a:off x="526866" y="3410429"/>
            <a:ext cx="1399742" cy="523220"/>
          </a:xfrm>
          <a:prstGeom prst="rect">
            <a:avLst/>
          </a:prstGeom>
          <a:noFill/>
        </p:spPr>
        <p:txBody>
          <a:bodyPr wrap="non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Stability</a:t>
            </a:r>
          </a:p>
        </p:txBody>
      </p:sp>
      <p:sp>
        <p:nvSpPr>
          <p:cNvPr id="21" name="TextBox 20">
            <a:extLst>
              <a:ext uri="{FF2B5EF4-FFF2-40B4-BE49-F238E27FC236}">
                <a16:creationId xmlns:a16="http://schemas.microsoft.com/office/drawing/2014/main" id="{6595D57F-9386-CF25-DB69-E7B1D2701FF9}"/>
              </a:ext>
            </a:extLst>
          </p:cNvPr>
          <p:cNvSpPr txBox="1"/>
          <p:nvPr/>
        </p:nvSpPr>
        <p:spPr>
          <a:xfrm>
            <a:off x="9995759" y="3410429"/>
            <a:ext cx="1678665" cy="523220"/>
          </a:xfrm>
          <a:prstGeom prst="rect">
            <a:avLst/>
          </a:prstGeom>
          <a:noFill/>
        </p:spPr>
        <p:txBody>
          <a:bodyPr wrap="non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Flexibility</a:t>
            </a:r>
          </a:p>
        </p:txBody>
      </p:sp>
      <p:sp>
        <p:nvSpPr>
          <p:cNvPr id="22" name="TextBox 21">
            <a:extLst>
              <a:ext uri="{FF2B5EF4-FFF2-40B4-BE49-F238E27FC236}">
                <a16:creationId xmlns:a16="http://schemas.microsoft.com/office/drawing/2014/main" id="{8B5840C1-14C5-D0A4-35BF-F553086BB1B5}"/>
              </a:ext>
            </a:extLst>
          </p:cNvPr>
          <p:cNvSpPr txBox="1"/>
          <p:nvPr/>
        </p:nvSpPr>
        <p:spPr>
          <a:xfrm>
            <a:off x="5234848" y="6058096"/>
            <a:ext cx="763351" cy="523220"/>
          </a:xfrm>
          <a:prstGeom prst="rect">
            <a:avLst/>
          </a:prstGeom>
          <a:noFill/>
        </p:spPr>
        <p:txBody>
          <a:bodyPr wrap="none" rtlCol="0">
            <a:spAutoFit/>
          </a:bodyPr>
          <a:lstStyle/>
          <a:p>
            <a:r>
              <a:rPr lang="en-US" sz="2800" dirty="0">
                <a:solidFill>
                  <a:srgbClr val="FF99FF"/>
                </a:solidFill>
                <a:latin typeface="Times New Roman" panose="02020603050405020304" pitchFamily="18" charset="0"/>
                <a:cs typeface="Times New Roman" panose="02020603050405020304" pitchFamily="18" charset="0"/>
              </a:rPr>
              <a:t>Self</a:t>
            </a:r>
          </a:p>
        </p:txBody>
      </p:sp>
      <p:sp>
        <p:nvSpPr>
          <p:cNvPr id="23" name="TextBox 22">
            <a:extLst>
              <a:ext uri="{FF2B5EF4-FFF2-40B4-BE49-F238E27FC236}">
                <a16:creationId xmlns:a16="http://schemas.microsoft.com/office/drawing/2014/main" id="{DFAAF9A0-C5FF-FD65-4F07-66310484F14C}"/>
              </a:ext>
            </a:extLst>
          </p:cNvPr>
          <p:cNvSpPr txBox="1"/>
          <p:nvPr/>
        </p:nvSpPr>
        <p:spPr>
          <a:xfrm>
            <a:off x="4602539" y="826322"/>
            <a:ext cx="2050498" cy="523220"/>
          </a:xfrm>
          <a:prstGeom prst="rect">
            <a:avLst/>
          </a:prstGeom>
          <a:noFill/>
        </p:spPr>
        <p:txBody>
          <a:bodyPr wrap="none" rtlCol="0">
            <a:spAutoFit/>
          </a:bodyPr>
          <a:lstStyle/>
          <a:p>
            <a:r>
              <a:rPr lang="en-US" sz="2800" dirty="0">
                <a:solidFill>
                  <a:srgbClr val="FF99FF"/>
                </a:solidFill>
                <a:latin typeface="Times New Roman" panose="02020603050405020304" pitchFamily="18" charset="0"/>
                <a:cs typeface="Times New Roman" panose="02020603050405020304" pitchFamily="18" charset="0"/>
              </a:rPr>
              <a:t>Organization</a:t>
            </a:r>
          </a:p>
        </p:txBody>
      </p:sp>
      <p:sp>
        <p:nvSpPr>
          <p:cNvPr id="24" name="TextBox 23">
            <a:extLst>
              <a:ext uri="{FF2B5EF4-FFF2-40B4-BE49-F238E27FC236}">
                <a16:creationId xmlns:a16="http://schemas.microsoft.com/office/drawing/2014/main" id="{CF851D8F-1A4A-6F39-94B3-4F665B897200}"/>
              </a:ext>
            </a:extLst>
          </p:cNvPr>
          <p:cNvSpPr txBox="1"/>
          <p:nvPr/>
        </p:nvSpPr>
        <p:spPr>
          <a:xfrm>
            <a:off x="5829352" y="3744833"/>
            <a:ext cx="1675893" cy="646331"/>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Protean Career Orientation </a:t>
            </a:r>
          </a:p>
        </p:txBody>
      </p:sp>
      <p:sp>
        <p:nvSpPr>
          <p:cNvPr id="25" name="TextBox 24">
            <a:extLst>
              <a:ext uri="{FF2B5EF4-FFF2-40B4-BE49-F238E27FC236}">
                <a16:creationId xmlns:a16="http://schemas.microsoft.com/office/drawing/2014/main" id="{C6D8BB4B-3893-695E-A3FB-1C45A80C49C7}"/>
              </a:ext>
            </a:extLst>
          </p:cNvPr>
          <p:cNvSpPr txBox="1"/>
          <p:nvPr/>
        </p:nvSpPr>
        <p:spPr>
          <a:xfrm>
            <a:off x="5824927" y="4937041"/>
            <a:ext cx="1832968" cy="923330"/>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Boundaryless Career Orientation </a:t>
            </a:r>
            <a:endParaRPr kumimoji="0" lang="zh-CN" altLang="en-US"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C840199-B61E-4631-5F93-48D36BCDC609}"/>
              </a:ext>
            </a:extLst>
          </p:cNvPr>
          <p:cNvSpPr txBox="1"/>
          <p:nvPr/>
        </p:nvSpPr>
        <p:spPr>
          <a:xfrm>
            <a:off x="5696279" y="1480661"/>
            <a:ext cx="2050499" cy="646331"/>
          </a:xfrm>
          <a:prstGeom prst="rect">
            <a:avLst/>
          </a:prstGeom>
          <a:noFill/>
        </p:spPr>
        <p:txBody>
          <a:bodyPr wrap="square" rtlCol="0">
            <a:spAutoFit/>
          </a:bodyPr>
          <a:lstStyle/>
          <a:p>
            <a:r>
              <a:rPr lang="en-US" dirty="0">
                <a:solidFill>
                  <a:srgbClr val="66FF66"/>
                </a:solidFill>
                <a:latin typeface="Times New Roman" panose="02020603050405020304" pitchFamily="18" charset="0"/>
                <a:cs typeface="Times New Roman" panose="02020603050405020304" pitchFamily="18" charset="0"/>
              </a:rPr>
              <a:t>Global Mindset and Globally Competent</a:t>
            </a:r>
          </a:p>
        </p:txBody>
      </p:sp>
      <p:sp>
        <p:nvSpPr>
          <p:cNvPr id="2" name="TextBox 1">
            <a:extLst>
              <a:ext uri="{FF2B5EF4-FFF2-40B4-BE49-F238E27FC236}">
                <a16:creationId xmlns:a16="http://schemas.microsoft.com/office/drawing/2014/main" id="{378BB9C0-A3DF-3F57-784A-F268E6F3891F}"/>
              </a:ext>
            </a:extLst>
          </p:cNvPr>
          <p:cNvSpPr txBox="1"/>
          <p:nvPr/>
        </p:nvSpPr>
        <p:spPr>
          <a:xfrm>
            <a:off x="2422788" y="2702542"/>
            <a:ext cx="2009025" cy="1938992"/>
          </a:xfrm>
          <a:prstGeom prst="rect">
            <a:avLst/>
          </a:prstGeom>
          <a:solidFill>
            <a:schemeClr val="accent5">
              <a:lumMod val="60000"/>
              <a:lumOff val="40000"/>
            </a:schemeClr>
          </a:solidFill>
        </p:spPr>
        <p:txBody>
          <a:bodyPr wrap="square" rtlCol="0">
            <a:spAutoFit/>
          </a:bodyPr>
          <a:lstStyle/>
          <a:p>
            <a:r>
              <a:rPr lang="en-US" sz="2000" b="1" dirty="0">
                <a:latin typeface="Times New Roman" panose="02020603050405020304" pitchFamily="18" charset="0"/>
                <a:cs typeface="Times New Roman" panose="02020603050405020304" pitchFamily="18" charset="0"/>
              </a:rPr>
              <a:t>Needs-based Career Orientation </a:t>
            </a:r>
            <a:r>
              <a:rPr kumimoji="0" lang="en-US" altLang="zh-CN" sz="2000" b="1" i="0" u="none" strike="noStrike" cap="none" normalizeH="0" baseline="0" dirty="0">
                <a:ln>
                  <a:noFill/>
                </a:ln>
                <a:effectLst/>
                <a:latin typeface="Times New Roman" panose="02020603050405020304" pitchFamily="18" charset="0"/>
                <a:cs typeface="Times New Roman" panose="02020603050405020304" pitchFamily="18" charset="0"/>
              </a:rPr>
              <a:t>- Job security</a:t>
            </a:r>
            <a:endParaRPr lang="en-US" altLang="zh-CN" sz="2000" b="1" dirty="0">
              <a:latin typeface="Times New Roman" panose="02020603050405020304" pitchFamily="18" charset="0"/>
              <a:cs typeface="Times New Roman" panose="02020603050405020304" pitchFamily="18" charset="0"/>
            </a:endParaRPr>
          </a:p>
          <a:p>
            <a:r>
              <a:rPr kumimoji="0" lang="en-US" altLang="zh-CN" sz="2000" b="1" i="0" u="none" strike="noStrike" cap="none" normalizeH="0" baseline="0" dirty="0">
                <a:ln>
                  <a:noFill/>
                </a:ln>
                <a:effectLst/>
                <a:latin typeface="Times New Roman" panose="02020603050405020304" pitchFamily="18" charset="0"/>
                <a:cs typeface="Times New Roman" panose="02020603050405020304" pitchFamily="18" charset="0"/>
              </a:rPr>
              <a:t>- work-life balance lifestyle</a:t>
            </a:r>
            <a:endParaRPr kumimoji="0" lang="zh-CN" altLang="en-US" sz="20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71ABA09-0744-33DF-34CA-551709851485}"/>
              </a:ext>
            </a:extLst>
          </p:cNvPr>
          <p:cNvSpPr txBox="1"/>
          <p:nvPr/>
        </p:nvSpPr>
        <p:spPr>
          <a:xfrm>
            <a:off x="7630662" y="2351718"/>
            <a:ext cx="1912768" cy="2308324"/>
          </a:xfrm>
          <a:prstGeom prst="rect">
            <a:avLst/>
          </a:prstGeom>
          <a:solidFill>
            <a:srgbClr val="FFC000"/>
          </a:solidFill>
        </p:spPr>
        <p:txBody>
          <a:bodyPr wrap="square">
            <a:spAutoFit/>
          </a:bodyPr>
          <a:lstStyle/>
          <a:p>
            <a:r>
              <a:rPr lang="en-US" altLang="zh-CN" b="1" i="0" dirty="0">
                <a:effectLst/>
                <a:latin typeface="Times New Roman" panose="02020603050405020304" pitchFamily="18" charset="0"/>
                <a:cs typeface="Times New Roman" panose="02020603050405020304" pitchFamily="18" charset="0"/>
              </a:rPr>
              <a:t>Talent- and value-based: Creativity, entrepreneurial, managerial, technical, functional, service to a cause. </a:t>
            </a:r>
            <a:endParaRPr lang="en-US" b="1" dirty="0">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15CD24DB-AA17-1E89-EDC7-D1B2F82357C2}"/>
              </a:ext>
            </a:extLst>
          </p:cNvPr>
          <p:cNvSpPr/>
          <p:nvPr/>
        </p:nvSpPr>
        <p:spPr>
          <a:xfrm>
            <a:off x="7760513" y="1487950"/>
            <a:ext cx="520168" cy="586769"/>
          </a:xfrm>
          <a:prstGeom prst="rightArrow">
            <a:avLst/>
          </a:prstGeom>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32E8118-0E75-3C51-FCF8-2626AD642D51}"/>
              </a:ext>
            </a:extLst>
          </p:cNvPr>
          <p:cNvSpPr txBox="1"/>
          <p:nvPr/>
        </p:nvSpPr>
        <p:spPr>
          <a:xfrm>
            <a:off x="8308320" y="1480660"/>
            <a:ext cx="2630322" cy="646331"/>
          </a:xfrm>
          <a:prstGeom prst="rect">
            <a:avLst/>
          </a:prstGeom>
          <a:noFill/>
        </p:spPr>
        <p:txBody>
          <a:bodyPr wrap="square" rtlCol="0">
            <a:spAutoFit/>
          </a:bodyPr>
          <a:lstStyle/>
          <a:p>
            <a:r>
              <a:rPr lang="en-US" dirty="0">
                <a:solidFill>
                  <a:srgbClr val="66FF66"/>
                </a:solidFill>
                <a:latin typeface="Times New Roman" panose="02020603050405020304" pitchFamily="18" charset="0"/>
                <a:cs typeface="Times New Roman" panose="02020603050405020304" pitchFamily="18" charset="0"/>
              </a:rPr>
              <a:t>Supports Globally Competent Organization</a:t>
            </a:r>
          </a:p>
        </p:txBody>
      </p:sp>
      <p:grpSp>
        <p:nvGrpSpPr>
          <p:cNvPr id="13" name="Group 12">
            <a:extLst>
              <a:ext uri="{FF2B5EF4-FFF2-40B4-BE49-F238E27FC236}">
                <a16:creationId xmlns:a16="http://schemas.microsoft.com/office/drawing/2014/main" id="{4ADEB842-6DAA-A2B3-0FAD-9DA0D914F945}"/>
              </a:ext>
            </a:extLst>
          </p:cNvPr>
          <p:cNvGrpSpPr/>
          <p:nvPr/>
        </p:nvGrpSpPr>
        <p:grpSpPr>
          <a:xfrm>
            <a:off x="1032247" y="826322"/>
            <a:ext cx="3317468" cy="2215733"/>
            <a:chOff x="3014388" y="648533"/>
            <a:chExt cx="3317468" cy="2215733"/>
          </a:xfrm>
        </p:grpSpPr>
        <p:cxnSp>
          <p:nvCxnSpPr>
            <p:cNvPr id="15" name="Straight Arrow Connector 14">
              <a:extLst>
                <a:ext uri="{FF2B5EF4-FFF2-40B4-BE49-F238E27FC236}">
                  <a16:creationId xmlns:a16="http://schemas.microsoft.com/office/drawing/2014/main" id="{F3E2E59B-34CB-D3BA-EAD3-175DF0E701BB}"/>
                </a:ext>
              </a:extLst>
            </p:cNvPr>
            <p:cNvCxnSpPr>
              <a:cxnSpLocks/>
            </p:cNvCxnSpPr>
            <p:nvPr/>
          </p:nvCxnSpPr>
          <p:spPr>
            <a:xfrm flipH="1">
              <a:off x="3687745" y="1989793"/>
              <a:ext cx="875881" cy="592633"/>
            </a:xfrm>
            <a:prstGeom prst="straightConnector1">
              <a:avLst/>
            </a:prstGeom>
            <a:ln w="60325">
              <a:solidFill>
                <a:srgbClr val="66FF6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7C60114-DAC2-5867-C6DF-3F13C1E8DAF0}"/>
                </a:ext>
              </a:extLst>
            </p:cNvPr>
            <p:cNvCxnSpPr>
              <a:cxnSpLocks/>
            </p:cNvCxnSpPr>
            <p:nvPr/>
          </p:nvCxnSpPr>
          <p:spPr>
            <a:xfrm flipV="1">
              <a:off x="4563627" y="989796"/>
              <a:ext cx="0" cy="1014884"/>
            </a:xfrm>
            <a:prstGeom prst="straightConnector1">
              <a:avLst/>
            </a:prstGeom>
            <a:ln w="60325">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538D9AE-36AA-CF3C-7C80-0A9CA7CA3EFF}"/>
                </a:ext>
              </a:extLst>
            </p:cNvPr>
            <p:cNvCxnSpPr>
              <a:cxnSpLocks/>
            </p:cNvCxnSpPr>
            <p:nvPr/>
          </p:nvCxnSpPr>
          <p:spPr>
            <a:xfrm>
              <a:off x="4563627" y="2004680"/>
              <a:ext cx="1057713" cy="0"/>
            </a:xfrm>
            <a:prstGeom prst="straightConnector1">
              <a:avLst/>
            </a:prstGeom>
            <a:ln w="60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39E16B-7107-38F8-FB14-52D6A8CCC8B0}"/>
                </a:ext>
              </a:extLst>
            </p:cNvPr>
            <p:cNvSpPr txBox="1"/>
            <p:nvPr/>
          </p:nvSpPr>
          <p:spPr>
            <a:xfrm>
              <a:off x="3014388" y="2494934"/>
              <a:ext cx="1375185"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Competence</a:t>
              </a:r>
            </a:p>
          </p:txBody>
        </p:sp>
        <p:sp>
          <p:nvSpPr>
            <p:cNvPr id="26" name="TextBox 25">
              <a:extLst>
                <a:ext uri="{FF2B5EF4-FFF2-40B4-BE49-F238E27FC236}">
                  <a16:creationId xmlns:a16="http://schemas.microsoft.com/office/drawing/2014/main" id="{C65F2C10-B8E4-9075-CA6B-CC6AA7C40E5F}"/>
                </a:ext>
              </a:extLst>
            </p:cNvPr>
            <p:cNvSpPr txBox="1"/>
            <p:nvPr/>
          </p:nvSpPr>
          <p:spPr>
            <a:xfrm>
              <a:off x="5621340" y="1820014"/>
              <a:ext cx="710516"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Value</a:t>
              </a:r>
            </a:p>
          </p:txBody>
        </p:sp>
        <p:sp>
          <p:nvSpPr>
            <p:cNvPr id="27" name="TextBox 26">
              <a:extLst>
                <a:ext uri="{FF2B5EF4-FFF2-40B4-BE49-F238E27FC236}">
                  <a16:creationId xmlns:a16="http://schemas.microsoft.com/office/drawing/2014/main" id="{531E3B74-B8CE-DCE6-5B5B-9D4E1D88F69D}"/>
                </a:ext>
              </a:extLst>
            </p:cNvPr>
            <p:cNvSpPr txBox="1"/>
            <p:nvPr/>
          </p:nvSpPr>
          <p:spPr>
            <a:xfrm>
              <a:off x="3765971" y="648533"/>
              <a:ext cx="1595309" cy="369332"/>
            </a:xfrm>
            <a:prstGeom prst="rect">
              <a:avLst/>
            </a:prstGeom>
            <a:noFill/>
          </p:spPr>
          <p:txBody>
            <a:bodyPr wrap="none" rtlCol="0">
              <a:spAutoFit/>
            </a:bodyPr>
            <a:lstStyle/>
            <a:p>
              <a:r>
                <a:rPr lang="en-US" dirty="0">
                  <a:solidFill>
                    <a:srgbClr val="FF99FF"/>
                  </a:solidFill>
                  <a:latin typeface="Times New Roman" panose="02020603050405020304" pitchFamily="18" charset="0"/>
                  <a:cs typeface="Times New Roman" panose="02020603050405020304" pitchFamily="18" charset="0"/>
                </a:rPr>
                <a:t>Instrumentality</a:t>
              </a:r>
            </a:p>
          </p:txBody>
        </p:sp>
      </p:grpSp>
      <p:sp>
        <p:nvSpPr>
          <p:cNvPr id="5" name="TextBox 4">
            <a:extLst>
              <a:ext uri="{FF2B5EF4-FFF2-40B4-BE49-F238E27FC236}">
                <a16:creationId xmlns:a16="http://schemas.microsoft.com/office/drawing/2014/main" id="{2DAEFBBB-253A-62E9-3E86-C922B719971E}"/>
              </a:ext>
            </a:extLst>
          </p:cNvPr>
          <p:cNvSpPr txBox="1"/>
          <p:nvPr/>
        </p:nvSpPr>
        <p:spPr>
          <a:xfrm>
            <a:off x="2096970" y="6429355"/>
            <a:ext cx="7128875"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Suggesting a </a:t>
            </a:r>
            <a:r>
              <a:rPr lang="en-US" dirty="0">
                <a:solidFill>
                  <a:srgbClr val="00FF00"/>
                </a:solidFill>
                <a:latin typeface="Times New Roman" panose="02020603050405020304" pitchFamily="18" charset="0"/>
                <a:cs typeface="Times New Roman" panose="02020603050405020304" pitchFamily="18" charset="0"/>
              </a:rPr>
              <a:t>Knowledge Structure </a:t>
            </a:r>
            <a:r>
              <a:rPr lang="en-US" dirty="0">
                <a:solidFill>
                  <a:srgbClr val="FFFF00"/>
                </a:solidFill>
                <a:latin typeface="Times New Roman" panose="02020603050405020304" pitchFamily="18" charset="0"/>
                <a:cs typeface="Times New Roman" panose="02020603050405020304" pitchFamily="18" charset="0"/>
              </a:rPr>
              <a:t>for </a:t>
            </a:r>
            <a:r>
              <a:rPr lang="en-US" dirty="0">
                <a:solidFill>
                  <a:srgbClr val="00FFFF"/>
                </a:solidFill>
                <a:latin typeface="Times New Roman" panose="02020603050405020304" pitchFamily="18" charset="0"/>
                <a:cs typeface="Times New Roman" panose="02020603050405020304" pitchFamily="18" charset="0"/>
              </a:rPr>
              <a:t>Characterizing</a:t>
            </a:r>
            <a:r>
              <a:rPr lang="en-US" dirty="0">
                <a:solidFill>
                  <a:srgbClr val="FFFF00"/>
                </a:solidFill>
                <a:latin typeface="Times New Roman" panose="02020603050405020304" pitchFamily="18" charset="0"/>
                <a:cs typeface="Times New Roman" panose="02020603050405020304" pitchFamily="18" charset="0"/>
              </a:rPr>
              <a:t> “</a:t>
            </a:r>
            <a:r>
              <a:rPr lang="en-US" dirty="0">
                <a:solidFill>
                  <a:srgbClr val="FF99FF"/>
                </a:solidFill>
                <a:latin typeface="Times New Roman" panose="02020603050405020304" pitchFamily="18" charset="0"/>
                <a:cs typeface="Times New Roman" panose="02020603050405020304" pitchFamily="18" charset="0"/>
              </a:rPr>
              <a:t>Career Orientation</a:t>
            </a:r>
            <a:r>
              <a:rPr lang="en-US"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007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B31C477F-9970-7CE7-7B83-37B4AA7B1B62}"/>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F060B87C-1B5E-0640-6D90-4C5C220387B7}"/>
              </a:ext>
            </a:extLst>
          </p:cNvPr>
          <p:cNvSpPr>
            <a:spLocks noGrp="1"/>
          </p:cNvSpPr>
          <p:nvPr>
            <p:ph type="sldNum" sz="quarter" idx="4"/>
          </p:nvPr>
        </p:nvSpPr>
        <p:spPr/>
        <p:txBody>
          <a:bodyPr/>
          <a:lstStyle/>
          <a:p>
            <a:pPr>
              <a:defRPr/>
            </a:pPr>
            <a:fld id="{8D1FC6F8-0BCD-47E9-9C64-690771D9C143}" type="slidenum">
              <a:rPr lang="en-US" smtClean="0"/>
              <a:pPr>
                <a:defRPr/>
              </a:pPr>
              <a:t>23</a:t>
            </a:fld>
            <a:endParaRPr lang="en-US" dirty="0"/>
          </a:p>
        </p:txBody>
      </p:sp>
      <p:sp>
        <p:nvSpPr>
          <p:cNvPr id="12" name="Date Placeholder 11">
            <a:extLst>
              <a:ext uri="{FF2B5EF4-FFF2-40B4-BE49-F238E27FC236}">
                <a16:creationId xmlns:a16="http://schemas.microsoft.com/office/drawing/2014/main" id="{B152936F-8757-CA7D-1C98-F98D93963106}"/>
              </a:ext>
            </a:extLst>
          </p:cNvPr>
          <p:cNvSpPr>
            <a:spLocks noGrp="1"/>
          </p:cNvSpPr>
          <p:nvPr>
            <p:ph type="dt" sz="half" idx="2"/>
          </p:nvPr>
        </p:nvSpPr>
        <p:spPr/>
        <p:txBody>
          <a:bodyPr/>
          <a:lstStyle/>
          <a:p>
            <a:pPr>
              <a:defRPr/>
            </a:pPr>
            <a:r>
              <a:rPr lang="en-US" cap="all"/>
              <a:t>May 21, 20XX</a:t>
            </a:r>
            <a:endParaRPr lang="en-US" cap="all" dirty="0"/>
          </a:p>
        </p:txBody>
      </p:sp>
      <p:sp>
        <p:nvSpPr>
          <p:cNvPr id="13" name="TextBox 12">
            <a:extLst>
              <a:ext uri="{FF2B5EF4-FFF2-40B4-BE49-F238E27FC236}">
                <a16:creationId xmlns:a16="http://schemas.microsoft.com/office/drawing/2014/main" id="{3661D7CD-2E6D-E3EE-2D68-6B51ED762A81}"/>
              </a:ext>
            </a:extLst>
          </p:cNvPr>
          <p:cNvSpPr txBox="1"/>
          <p:nvPr/>
        </p:nvSpPr>
        <p:spPr>
          <a:xfrm>
            <a:off x="5245240" y="1775255"/>
            <a:ext cx="6044475" cy="4632037"/>
          </a:xfrm>
          <a:prstGeom prst="rect">
            <a:avLst/>
          </a:prstGeom>
          <a:noFill/>
        </p:spPr>
        <p:txBody>
          <a:bodyPr wrap="square" rtlCol="0">
            <a:spAutoFit/>
          </a:bodyPr>
          <a:lstStyle/>
          <a:p>
            <a:pPr algn="ctr"/>
            <a:r>
              <a:rPr lang="en-US" sz="2400" b="1" dirty="0">
                <a:solidFill>
                  <a:schemeClr val="accent6">
                    <a:lumMod val="60000"/>
                    <a:lumOff val="40000"/>
                  </a:schemeClr>
                </a:solidFill>
                <a:latin typeface="Arial" panose="020B0604020202020204" pitchFamily="34" charset="0"/>
                <a:cs typeface="Arial" panose="020B0604020202020204" pitchFamily="34" charset="0"/>
              </a:rPr>
              <a:t>Employee Value</a:t>
            </a:r>
            <a:endParaRPr kumimoji="0" lang="zh-CN" altLang="en-US" sz="2000" b="0" i="0" u="none" strike="noStrike" cap="none" normalizeH="0" baseline="0" dirty="0">
              <a:ln>
                <a:noFill/>
              </a:ln>
              <a:solidFill>
                <a:schemeClr val="bg1"/>
              </a:solidFill>
              <a:effectLst/>
              <a:latin typeface="Arial" panose="020B0604020202020204" pitchFamily="34" charset="0"/>
            </a:endParaRPr>
          </a:p>
          <a:p>
            <a:pPr algn="ctr"/>
            <a:endParaRPr lang="en-US" sz="2400" b="1"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a:t>
            </a:r>
          </a:p>
          <a:p>
            <a:pPr algn="ctr"/>
            <a:r>
              <a:rPr lang="en-US" sz="2400" b="1" dirty="0">
                <a:solidFill>
                  <a:srgbClr val="66FF66"/>
                </a:solidFill>
                <a:latin typeface="Arial" panose="020B0604020202020204" pitchFamily="34" charset="0"/>
                <a:cs typeface="Arial" panose="020B0604020202020204" pitchFamily="34" charset="0"/>
              </a:rPr>
              <a:t>Competence</a:t>
            </a:r>
            <a:r>
              <a:rPr lang="en-US" sz="2400" b="1" dirty="0">
                <a:solidFill>
                  <a:schemeClr val="bg1"/>
                </a:solidFill>
                <a:latin typeface="Arial" panose="020B0604020202020204" pitchFamily="34" charset="0"/>
                <a:cs typeface="Arial" panose="020B0604020202020204" pitchFamily="34" charset="0"/>
              </a:rPr>
              <a:t> (</a:t>
            </a:r>
            <a:r>
              <a:rPr lang="en-US" sz="2400" b="1" dirty="0">
                <a:solidFill>
                  <a:srgbClr val="66FF66"/>
                </a:solidFill>
                <a:latin typeface="Arial" panose="020B0604020202020204" pitchFamily="34" charset="0"/>
                <a:cs typeface="Arial" panose="020B0604020202020204" pitchFamily="34" charset="0"/>
              </a:rPr>
              <a:t>technical, managerial, entrepreneurial, AI, project, hybrid competencies</a:t>
            </a:r>
            <a:r>
              <a:rPr lang="en-US" sz="2400" b="1" dirty="0">
                <a:solidFill>
                  <a:schemeClr val="bg1"/>
                </a:solidFill>
                <a:latin typeface="Arial" panose="020B0604020202020204" pitchFamily="34" charset="0"/>
                <a:cs typeface="Arial" panose="020B0604020202020204" pitchFamily="34" charset="0"/>
              </a:rPr>
              <a:t>) * </a:t>
            </a:r>
            <a:r>
              <a:rPr lang="en-US" sz="2400" b="1" dirty="0">
                <a:solidFill>
                  <a:srgbClr val="FFFF00"/>
                </a:solidFill>
                <a:latin typeface="Arial" panose="020B0604020202020204" pitchFamily="34" charset="0"/>
                <a:cs typeface="Arial" panose="020B0604020202020204" pitchFamily="34" charset="0"/>
              </a:rPr>
              <a:t>Value Alignment with Organization  </a:t>
            </a:r>
            <a:r>
              <a:rPr lang="en-US" sz="2400" b="1" dirty="0">
                <a:solidFill>
                  <a:schemeClr val="bg1"/>
                </a:solidFill>
                <a:latin typeface="Arial" panose="020B0604020202020204" pitchFamily="34" charset="0"/>
                <a:cs typeface="Arial" panose="020B0604020202020204" pitchFamily="34" charset="0"/>
              </a:rPr>
              <a:t>(</a:t>
            </a:r>
            <a:r>
              <a:rPr lang="en-US" sz="2400" b="1" dirty="0">
                <a:solidFill>
                  <a:srgbClr val="FFFF00"/>
                </a:solidFill>
                <a:latin typeface="Arial" panose="020B0604020202020204" pitchFamily="34" charset="0"/>
                <a:cs typeface="Arial" panose="020B0604020202020204" pitchFamily="34" charset="0"/>
              </a:rPr>
              <a:t>needs and values: stability and flexibility</a:t>
            </a:r>
            <a:r>
              <a:rPr lang="en-US" sz="2400" b="1" dirty="0">
                <a:solidFill>
                  <a:schemeClr val="bg1"/>
                </a:solidFill>
                <a:latin typeface="Arial" panose="020B0604020202020204" pitchFamily="34" charset="0"/>
                <a:cs typeface="Arial" panose="020B0604020202020204" pitchFamily="34" charset="0"/>
              </a:rPr>
              <a:t>) * </a:t>
            </a:r>
            <a:r>
              <a:rPr lang="en-US" sz="2400" b="1" dirty="0">
                <a:solidFill>
                  <a:srgbClr val="FF99FF"/>
                </a:solidFill>
                <a:latin typeface="Arial" panose="020B0604020202020204" pitchFamily="34" charset="0"/>
                <a:cs typeface="Arial" panose="020B0604020202020204" pitchFamily="34" charset="0"/>
              </a:rPr>
              <a:t>Instrumentality: self and organization</a:t>
            </a:r>
            <a:endParaRPr lang="en-US" sz="2400" b="1" dirty="0">
              <a:solidFill>
                <a:schemeClr val="bg1"/>
              </a:solidFill>
              <a:latin typeface="Arial" panose="020B0604020202020204" pitchFamily="34" charset="0"/>
              <a:cs typeface="Arial" panose="020B0604020202020204" pitchFamily="34" charset="0"/>
            </a:endParaRPr>
          </a:p>
          <a:p>
            <a:pPr algn="ctr"/>
            <a:endParaRPr kumimoji="0" lang="en-US" altLang="zh-CN"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p>
            <a:pPr algn="ctr"/>
            <a:r>
              <a:rPr kumimoji="0" lang="zh-CN" altLang="en-US" sz="700" b="0" i="0" u="none" strike="noStrike" cap="none" normalizeH="0" baseline="0" dirty="0">
                <a:ln>
                  <a:noFill/>
                </a:ln>
                <a:solidFill>
                  <a:schemeClr val="bg1"/>
                </a:solidFill>
                <a:effectLst/>
              </a:rPr>
              <a:t> </a:t>
            </a:r>
            <a:endParaRPr kumimoji="0" lang="zh-CN" altLang="en-US" sz="2000" b="0" i="0" u="none" strike="noStrike" cap="none" normalizeH="0" baseline="0" dirty="0">
              <a:ln>
                <a:noFill/>
              </a:ln>
              <a:solidFill>
                <a:schemeClr val="bg1"/>
              </a:solidFill>
              <a:effectLst/>
              <a:latin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a:t>
            </a:r>
          </a:p>
          <a:p>
            <a:pPr algn="ctr"/>
            <a:r>
              <a:rPr lang="en-US" sz="2400" b="1" dirty="0">
                <a:solidFill>
                  <a:srgbClr val="FFC000"/>
                </a:solidFill>
                <a:latin typeface="Arial" panose="020B0604020202020204" pitchFamily="34" charset="0"/>
                <a:cs typeface="Arial" panose="020B0604020202020204" pitchFamily="34" charset="0"/>
              </a:rPr>
              <a:t>Career Orientation</a:t>
            </a:r>
            <a:endParaRPr lang="en-US" sz="2400" b="1"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2FF23D3D-A0EA-9C41-2AA9-2B03EEC96528}"/>
              </a:ext>
            </a:extLst>
          </p:cNvPr>
          <p:cNvPicPr>
            <a:picLocks noChangeAspect="1"/>
          </p:cNvPicPr>
          <p:nvPr/>
        </p:nvPicPr>
        <p:blipFill>
          <a:blip r:embed="rId2"/>
          <a:stretch>
            <a:fillRect/>
          </a:stretch>
        </p:blipFill>
        <p:spPr>
          <a:xfrm>
            <a:off x="89613" y="2679600"/>
            <a:ext cx="5372628" cy="2823345"/>
          </a:xfrm>
          <a:prstGeom prst="rect">
            <a:avLst/>
          </a:prstGeom>
        </p:spPr>
      </p:pic>
      <p:sp>
        <p:nvSpPr>
          <p:cNvPr id="19" name="TextBox 18">
            <a:extLst>
              <a:ext uri="{FF2B5EF4-FFF2-40B4-BE49-F238E27FC236}">
                <a16:creationId xmlns:a16="http://schemas.microsoft.com/office/drawing/2014/main" id="{27483018-6FC9-B835-7FCE-83C0C7B30701}"/>
              </a:ext>
            </a:extLst>
          </p:cNvPr>
          <p:cNvSpPr txBox="1"/>
          <p:nvPr/>
        </p:nvSpPr>
        <p:spPr>
          <a:xfrm>
            <a:off x="221064" y="4933741"/>
            <a:ext cx="1845377"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Core Competence</a:t>
            </a:r>
          </a:p>
        </p:txBody>
      </p:sp>
      <p:sp>
        <p:nvSpPr>
          <p:cNvPr id="20" name="TextBox 19">
            <a:extLst>
              <a:ext uri="{FF2B5EF4-FFF2-40B4-BE49-F238E27FC236}">
                <a16:creationId xmlns:a16="http://schemas.microsoft.com/office/drawing/2014/main" id="{4EEA38D4-6FF3-4E49-75E7-8BEAA0B603A7}"/>
              </a:ext>
            </a:extLst>
          </p:cNvPr>
          <p:cNvSpPr txBox="1"/>
          <p:nvPr/>
        </p:nvSpPr>
        <p:spPr>
          <a:xfrm>
            <a:off x="3194679" y="4962014"/>
            <a:ext cx="2050561"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Dynamic Capability</a:t>
            </a:r>
          </a:p>
        </p:txBody>
      </p:sp>
      <p:sp>
        <p:nvSpPr>
          <p:cNvPr id="21" name="TextBox 20">
            <a:extLst>
              <a:ext uri="{FF2B5EF4-FFF2-40B4-BE49-F238E27FC236}">
                <a16:creationId xmlns:a16="http://schemas.microsoft.com/office/drawing/2014/main" id="{4AE00956-E806-EC61-D03C-5040F07223E6}"/>
              </a:ext>
            </a:extLst>
          </p:cNvPr>
          <p:cNvSpPr txBox="1"/>
          <p:nvPr/>
        </p:nvSpPr>
        <p:spPr>
          <a:xfrm>
            <a:off x="1032291" y="5636396"/>
            <a:ext cx="2993127"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Know-Why and Know-Whom</a:t>
            </a:r>
          </a:p>
        </p:txBody>
      </p:sp>
      <p:sp>
        <p:nvSpPr>
          <p:cNvPr id="22" name="TextBox 21">
            <a:extLst>
              <a:ext uri="{FF2B5EF4-FFF2-40B4-BE49-F238E27FC236}">
                <a16:creationId xmlns:a16="http://schemas.microsoft.com/office/drawing/2014/main" id="{349133F4-636A-32C7-F9D0-60A9C09B45C8}"/>
              </a:ext>
            </a:extLst>
          </p:cNvPr>
          <p:cNvSpPr txBox="1"/>
          <p:nvPr/>
        </p:nvSpPr>
        <p:spPr>
          <a:xfrm>
            <a:off x="1865853" y="2176817"/>
            <a:ext cx="1326004"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Know-What</a:t>
            </a:r>
          </a:p>
        </p:txBody>
      </p:sp>
      <p:grpSp>
        <p:nvGrpSpPr>
          <p:cNvPr id="24" name="Group 23">
            <a:extLst>
              <a:ext uri="{FF2B5EF4-FFF2-40B4-BE49-F238E27FC236}">
                <a16:creationId xmlns:a16="http://schemas.microsoft.com/office/drawing/2014/main" id="{378EB319-20F0-2CF7-5382-BFD2CB84E51E}"/>
              </a:ext>
            </a:extLst>
          </p:cNvPr>
          <p:cNvGrpSpPr/>
          <p:nvPr/>
        </p:nvGrpSpPr>
        <p:grpSpPr>
          <a:xfrm>
            <a:off x="3412293" y="852272"/>
            <a:ext cx="3317468" cy="2215733"/>
            <a:chOff x="3014388" y="648533"/>
            <a:chExt cx="3317468" cy="2215733"/>
          </a:xfrm>
        </p:grpSpPr>
        <p:cxnSp>
          <p:nvCxnSpPr>
            <p:cNvPr id="25" name="Straight Arrow Connector 24">
              <a:extLst>
                <a:ext uri="{FF2B5EF4-FFF2-40B4-BE49-F238E27FC236}">
                  <a16:creationId xmlns:a16="http://schemas.microsoft.com/office/drawing/2014/main" id="{9FF1E3AC-2A89-8489-F57A-92CCBA9201DB}"/>
                </a:ext>
              </a:extLst>
            </p:cNvPr>
            <p:cNvCxnSpPr>
              <a:cxnSpLocks/>
            </p:cNvCxnSpPr>
            <p:nvPr/>
          </p:nvCxnSpPr>
          <p:spPr>
            <a:xfrm flipH="1">
              <a:off x="3687745" y="1989793"/>
              <a:ext cx="875881" cy="592633"/>
            </a:xfrm>
            <a:prstGeom prst="straightConnector1">
              <a:avLst/>
            </a:prstGeom>
            <a:ln w="60325">
              <a:solidFill>
                <a:srgbClr val="66FF6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0A8B2CB-4881-AFA7-A63B-70BDE695105C}"/>
                </a:ext>
              </a:extLst>
            </p:cNvPr>
            <p:cNvCxnSpPr>
              <a:cxnSpLocks/>
            </p:cNvCxnSpPr>
            <p:nvPr/>
          </p:nvCxnSpPr>
          <p:spPr>
            <a:xfrm flipV="1">
              <a:off x="4563627" y="989796"/>
              <a:ext cx="0" cy="1014884"/>
            </a:xfrm>
            <a:prstGeom prst="straightConnector1">
              <a:avLst/>
            </a:prstGeom>
            <a:ln w="60325">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74C65A5-66D1-718C-C3B2-6B1A9D79042F}"/>
                </a:ext>
              </a:extLst>
            </p:cNvPr>
            <p:cNvCxnSpPr>
              <a:cxnSpLocks/>
            </p:cNvCxnSpPr>
            <p:nvPr/>
          </p:nvCxnSpPr>
          <p:spPr>
            <a:xfrm>
              <a:off x="4563627" y="2004680"/>
              <a:ext cx="1057713" cy="0"/>
            </a:xfrm>
            <a:prstGeom prst="straightConnector1">
              <a:avLst/>
            </a:prstGeom>
            <a:ln w="60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89BDA7D-F8F3-C2A9-CBDC-F71D499A3A51}"/>
                </a:ext>
              </a:extLst>
            </p:cNvPr>
            <p:cNvSpPr txBox="1"/>
            <p:nvPr/>
          </p:nvSpPr>
          <p:spPr>
            <a:xfrm>
              <a:off x="3014388" y="2494934"/>
              <a:ext cx="1375185"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Competence</a:t>
              </a:r>
            </a:p>
          </p:txBody>
        </p:sp>
        <p:sp>
          <p:nvSpPr>
            <p:cNvPr id="29" name="TextBox 28">
              <a:extLst>
                <a:ext uri="{FF2B5EF4-FFF2-40B4-BE49-F238E27FC236}">
                  <a16:creationId xmlns:a16="http://schemas.microsoft.com/office/drawing/2014/main" id="{666885D6-34D4-2540-00A8-42218794165A}"/>
                </a:ext>
              </a:extLst>
            </p:cNvPr>
            <p:cNvSpPr txBox="1"/>
            <p:nvPr/>
          </p:nvSpPr>
          <p:spPr>
            <a:xfrm>
              <a:off x="5621340" y="1820014"/>
              <a:ext cx="710516"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Value</a:t>
              </a:r>
            </a:p>
          </p:txBody>
        </p:sp>
        <p:sp>
          <p:nvSpPr>
            <p:cNvPr id="30" name="TextBox 29">
              <a:extLst>
                <a:ext uri="{FF2B5EF4-FFF2-40B4-BE49-F238E27FC236}">
                  <a16:creationId xmlns:a16="http://schemas.microsoft.com/office/drawing/2014/main" id="{65354493-49CB-767F-63A4-6BE836FD9DC4}"/>
                </a:ext>
              </a:extLst>
            </p:cNvPr>
            <p:cNvSpPr txBox="1"/>
            <p:nvPr/>
          </p:nvSpPr>
          <p:spPr>
            <a:xfrm>
              <a:off x="3765971" y="648533"/>
              <a:ext cx="1595309" cy="369332"/>
            </a:xfrm>
            <a:prstGeom prst="rect">
              <a:avLst/>
            </a:prstGeom>
            <a:noFill/>
          </p:spPr>
          <p:txBody>
            <a:bodyPr wrap="none" rtlCol="0">
              <a:spAutoFit/>
            </a:bodyPr>
            <a:lstStyle/>
            <a:p>
              <a:r>
                <a:rPr lang="en-US" dirty="0">
                  <a:solidFill>
                    <a:srgbClr val="FF99FF"/>
                  </a:solidFill>
                  <a:latin typeface="Times New Roman" panose="02020603050405020304" pitchFamily="18" charset="0"/>
                  <a:cs typeface="Times New Roman" panose="02020603050405020304" pitchFamily="18" charset="0"/>
                </a:rPr>
                <a:t>Instrumentality</a:t>
              </a:r>
            </a:p>
          </p:txBody>
        </p:sp>
      </p:grpSp>
    </p:spTree>
    <p:extLst>
      <p:ext uri="{BB962C8B-B14F-4D97-AF65-F5344CB8AC3E}">
        <p14:creationId xmlns:p14="http://schemas.microsoft.com/office/powerpoint/2010/main" val="942151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B58CAC0D-5BA6-71BC-C6B5-45672146B2BE}"/>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892F68CD-A16B-52E0-78BF-6E6969FA4E5A}"/>
              </a:ext>
            </a:extLst>
          </p:cNvPr>
          <p:cNvSpPr>
            <a:spLocks noGrp="1"/>
          </p:cNvSpPr>
          <p:nvPr>
            <p:ph type="sldNum" sz="quarter" idx="4"/>
          </p:nvPr>
        </p:nvSpPr>
        <p:spPr/>
        <p:txBody>
          <a:bodyPr/>
          <a:lstStyle/>
          <a:p>
            <a:pPr>
              <a:defRPr/>
            </a:pPr>
            <a:fld id="{8D1FC6F8-0BCD-47E9-9C64-690771D9C143}" type="slidenum">
              <a:rPr lang="en-US" smtClean="0"/>
              <a:pPr>
                <a:defRPr/>
              </a:pPr>
              <a:t>24</a:t>
            </a:fld>
            <a:endParaRPr lang="en-US" dirty="0"/>
          </a:p>
        </p:txBody>
      </p:sp>
      <p:sp>
        <p:nvSpPr>
          <p:cNvPr id="12" name="Date Placeholder 11">
            <a:extLst>
              <a:ext uri="{FF2B5EF4-FFF2-40B4-BE49-F238E27FC236}">
                <a16:creationId xmlns:a16="http://schemas.microsoft.com/office/drawing/2014/main" id="{0DA4E847-DAA2-662C-A4C3-C9FA597312E1}"/>
              </a:ext>
            </a:extLst>
          </p:cNvPr>
          <p:cNvSpPr>
            <a:spLocks noGrp="1"/>
          </p:cNvSpPr>
          <p:nvPr>
            <p:ph type="dt" sz="half" idx="2"/>
          </p:nvPr>
        </p:nvSpPr>
        <p:spPr/>
        <p:txBody>
          <a:bodyPr/>
          <a:lstStyle/>
          <a:p>
            <a:pPr>
              <a:defRPr/>
            </a:pPr>
            <a:r>
              <a:rPr lang="en-US" cap="all"/>
              <a:t>May 21, 20XX</a:t>
            </a:r>
            <a:endParaRPr lang="en-US" cap="all" dirty="0"/>
          </a:p>
        </p:txBody>
      </p:sp>
      <p:sp>
        <p:nvSpPr>
          <p:cNvPr id="13" name="TextBox 12">
            <a:extLst>
              <a:ext uri="{FF2B5EF4-FFF2-40B4-BE49-F238E27FC236}">
                <a16:creationId xmlns:a16="http://schemas.microsoft.com/office/drawing/2014/main" id="{9F1E12EE-9C82-B31B-C14C-6657A954E5E4}"/>
              </a:ext>
            </a:extLst>
          </p:cNvPr>
          <p:cNvSpPr txBox="1"/>
          <p:nvPr/>
        </p:nvSpPr>
        <p:spPr>
          <a:xfrm>
            <a:off x="2163240" y="990573"/>
            <a:ext cx="6812092" cy="1200329"/>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To sum up, as a </a:t>
            </a:r>
            <a:r>
              <a:rPr lang="en-US" sz="3600" i="1" dirty="0">
                <a:solidFill>
                  <a:srgbClr val="FFFF00"/>
                </a:solidFill>
                <a:latin typeface="Times New Roman" panose="02020603050405020304" pitchFamily="18" charset="0"/>
                <a:cs typeface="Times New Roman" panose="02020603050405020304" pitchFamily="18" charset="0"/>
              </a:rPr>
              <a:t>higher learning institution</a:t>
            </a:r>
          </a:p>
        </p:txBody>
      </p:sp>
      <p:pic>
        <p:nvPicPr>
          <p:cNvPr id="3074" name="Picture 2" descr="No photo description available.">
            <a:extLst>
              <a:ext uri="{FF2B5EF4-FFF2-40B4-BE49-F238E27FC236}">
                <a16:creationId xmlns:a16="http://schemas.microsoft.com/office/drawing/2014/main" id="{0EA02841-E2C5-2336-BB20-C179F5C82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0184" y="1745269"/>
            <a:ext cx="8651631" cy="485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913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D2021C2C-63CB-D1AB-C332-907649242D55}"/>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436C0EBB-57C9-2AC4-BF25-68470BFC5EFB}"/>
              </a:ext>
            </a:extLst>
          </p:cNvPr>
          <p:cNvSpPr>
            <a:spLocks noGrp="1"/>
          </p:cNvSpPr>
          <p:nvPr>
            <p:ph type="sldNum" sz="quarter" idx="4"/>
          </p:nvPr>
        </p:nvSpPr>
        <p:spPr/>
        <p:txBody>
          <a:bodyPr/>
          <a:lstStyle/>
          <a:p>
            <a:pPr>
              <a:defRPr/>
            </a:pPr>
            <a:fld id="{8D1FC6F8-0BCD-47E9-9C64-690771D9C143}" type="slidenum">
              <a:rPr lang="en-US" smtClean="0"/>
              <a:pPr>
                <a:defRPr/>
              </a:pPr>
              <a:t>25</a:t>
            </a:fld>
            <a:endParaRPr lang="en-US" dirty="0"/>
          </a:p>
        </p:txBody>
      </p:sp>
      <p:sp>
        <p:nvSpPr>
          <p:cNvPr id="12" name="Date Placeholder 11">
            <a:extLst>
              <a:ext uri="{FF2B5EF4-FFF2-40B4-BE49-F238E27FC236}">
                <a16:creationId xmlns:a16="http://schemas.microsoft.com/office/drawing/2014/main" id="{A51C2EC5-7F25-8D38-0015-A71CCC20EA58}"/>
              </a:ext>
            </a:extLst>
          </p:cNvPr>
          <p:cNvSpPr>
            <a:spLocks noGrp="1"/>
          </p:cNvSpPr>
          <p:nvPr>
            <p:ph type="dt" sz="half" idx="2"/>
          </p:nvPr>
        </p:nvSpPr>
        <p:spPr/>
        <p:txBody>
          <a:bodyPr/>
          <a:lstStyle/>
          <a:p>
            <a:pPr>
              <a:defRPr/>
            </a:pPr>
            <a:r>
              <a:rPr lang="en-US" cap="all"/>
              <a:t>May 21, 20XX</a:t>
            </a:r>
            <a:endParaRPr lang="en-US" cap="all" dirty="0"/>
          </a:p>
        </p:txBody>
      </p:sp>
      <p:sp>
        <p:nvSpPr>
          <p:cNvPr id="14" name="TextBox 13">
            <a:extLst>
              <a:ext uri="{FF2B5EF4-FFF2-40B4-BE49-F238E27FC236}">
                <a16:creationId xmlns:a16="http://schemas.microsoft.com/office/drawing/2014/main" id="{59FFE2D6-D969-58E4-292B-DB1B5D0F28BE}"/>
              </a:ext>
            </a:extLst>
          </p:cNvPr>
          <p:cNvSpPr txBox="1"/>
          <p:nvPr/>
        </p:nvSpPr>
        <p:spPr>
          <a:xfrm>
            <a:off x="1444636" y="1311853"/>
            <a:ext cx="8820407" cy="5016758"/>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We:</a:t>
            </a:r>
          </a:p>
          <a:p>
            <a:pPr algn="ctr"/>
            <a:r>
              <a:rPr lang="en-US" sz="4000" dirty="0">
                <a:solidFill>
                  <a:schemeClr val="bg1"/>
                </a:solidFill>
                <a:latin typeface="Times New Roman" panose="02020603050405020304" pitchFamily="18" charset="0"/>
                <a:cs typeface="Times New Roman" panose="02020603050405020304" pitchFamily="18" charset="0"/>
              </a:rPr>
              <a:t>Promote an </a:t>
            </a:r>
            <a:r>
              <a:rPr lang="en-US" sz="4000" i="1" dirty="0">
                <a:solidFill>
                  <a:srgbClr val="FFFF00"/>
                </a:solidFill>
                <a:latin typeface="Times New Roman" panose="02020603050405020304" pitchFamily="18" charset="0"/>
                <a:cs typeface="Times New Roman" panose="02020603050405020304" pitchFamily="18" charset="0"/>
              </a:rPr>
              <a:t>educational philosophy </a:t>
            </a:r>
            <a:r>
              <a:rPr lang="en-US" sz="4000" dirty="0">
                <a:solidFill>
                  <a:schemeClr val="bg1"/>
                </a:solidFill>
                <a:latin typeface="Times New Roman" panose="02020603050405020304" pitchFamily="18" charset="0"/>
                <a:cs typeface="Times New Roman" panose="02020603050405020304" pitchFamily="18" charset="0"/>
              </a:rPr>
              <a:t>(</a:t>
            </a:r>
            <a:r>
              <a:rPr lang="en-US" sz="4000" i="1" dirty="0">
                <a:solidFill>
                  <a:srgbClr val="00FF00"/>
                </a:solidFill>
                <a:latin typeface="Times New Roman" panose="02020603050405020304" pitchFamily="18" charset="0"/>
                <a:cs typeface="Times New Roman" panose="02020603050405020304" pitchFamily="18" charset="0"/>
              </a:rPr>
              <a:t>know-why</a:t>
            </a:r>
            <a:r>
              <a:rPr lang="en-US" sz="4000" dirty="0">
                <a:solidFill>
                  <a:schemeClr val="bg1"/>
                </a:solidFill>
                <a:latin typeface="Times New Roman" panose="02020603050405020304" pitchFamily="18" charset="0"/>
                <a:cs typeface="Times New Roman" panose="02020603050405020304" pitchFamily="18" charset="0"/>
              </a:rPr>
              <a:t>) and </a:t>
            </a:r>
            <a:r>
              <a:rPr lang="en-US" sz="4000" i="1" dirty="0">
                <a:solidFill>
                  <a:srgbClr val="00FFFF"/>
                </a:solidFill>
                <a:latin typeface="Times New Roman" panose="02020603050405020304" pitchFamily="18" charset="0"/>
                <a:cs typeface="Times New Roman" panose="02020603050405020304" pitchFamily="18" charset="0"/>
              </a:rPr>
              <a:t>infrastructure and curriculum design </a:t>
            </a:r>
            <a:r>
              <a:rPr lang="en-US" sz="4000" dirty="0">
                <a:solidFill>
                  <a:schemeClr val="bg1"/>
                </a:solidFill>
                <a:latin typeface="Times New Roman" panose="02020603050405020304" pitchFamily="18" charset="0"/>
                <a:cs typeface="Times New Roman" panose="02020603050405020304" pitchFamily="18" charset="0"/>
              </a:rPr>
              <a:t>(</a:t>
            </a:r>
            <a:r>
              <a:rPr lang="en-US" sz="4000" i="1" dirty="0">
                <a:solidFill>
                  <a:srgbClr val="FFC000"/>
                </a:solidFill>
                <a:latin typeface="Times New Roman" panose="02020603050405020304" pitchFamily="18" charset="0"/>
                <a:cs typeface="Times New Roman" panose="02020603050405020304" pitchFamily="18" charset="0"/>
              </a:rPr>
              <a:t>know-how and know-whom</a:t>
            </a:r>
            <a:r>
              <a:rPr lang="en-US" sz="4000" dirty="0">
                <a:solidFill>
                  <a:schemeClr val="bg1"/>
                </a:solidFill>
                <a:latin typeface="Times New Roman" panose="02020603050405020304" pitchFamily="18" charset="0"/>
                <a:cs typeface="Times New Roman" panose="02020603050405020304" pitchFamily="18" charset="0"/>
              </a:rPr>
              <a:t>) that further supports the </a:t>
            </a:r>
            <a:r>
              <a:rPr lang="en-US" sz="4000" i="1" dirty="0">
                <a:solidFill>
                  <a:srgbClr val="FF99FF"/>
                </a:solidFill>
                <a:latin typeface="Times New Roman" panose="02020603050405020304" pitchFamily="18" charset="0"/>
                <a:cs typeface="Times New Roman" panose="02020603050405020304" pitchFamily="18" charset="0"/>
              </a:rPr>
              <a:t>competency needs </a:t>
            </a:r>
            <a:r>
              <a:rPr lang="en-US" sz="4000" dirty="0">
                <a:solidFill>
                  <a:schemeClr val="bg1"/>
                </a:solidFill>
                <a:latin typeface="Times New Roman" panose="02020603050405020304" pitchFamily="18" charset="0"/>
                <a:cs typeface="Times New Roman" panose="02020603050405020304" pitchFamily="18" charset="0"/>
              </a:rPr>
              <a:t>of the industry such as I4 and I5 for </a:t>
            </a:r>
            <a:r>
              <a:rPr lang="en-US" sz="4000" i="1" dirty="0">
                <a:solidFill>
                  <a:schemeClr val="accent6">
                    <a:lumMod val="60000"/>
                    <a:lumOff val="40000"/>
                  </a:schemeClr>
                </a:solidFill>
                <a:latin typeface="Times New Roman" panose="02020603050405020304" pitchFamily="18" charset="0"/>
                <a:cs typeface="Times New Roman" panose="02020603050405020304" pitchFamily="18" charset="0"/>
              </a:rPr>
              <a:t>competitive advantage</a:t>
            </a:r>
            <a:r>
              <a:rPr lang="en-US" sz="4000" dirty="0">
                <a:solidFill>
                  <a:schemeClr val="bg1"/>
                </a:solidFill>
                <a:latin typeface="Times New Roman" panose="02020603050405020304" pitchFamily="18" charset="0"/>
                <a:cs typeface="Times New Roman" panose="02020603050405020304" pitchFamily="18" charset="0"/>
              </a:rPr>
              <a:t>, both benefiting </a:t>
            </a:r>
            <a:r>
              <a:rPr lang="en-US" sz="4000" i="1" dirty="0">
                <a:solidFill>
                  <a:srgbClr val="00FF00"/>
                </a:solidFill>
                <a:latin typeface="Times New Roman" panose="02020603050405020304" pitchFamily="18" charset="0"/>
                <a:cs typeface="Times New Roman" panose="02020603050405020304" pitchFamily="18" charset="0"/>
              </a:rPr>
              <a:t>individuals</a:t>
            </a:r>
            <a:r>
              <a:rPr lang="en-US" sz="4000" dirty="0">
                <a:solidFill>
                  <a:schemeClr val="bg1"/>
                </a:solidFill>
                <a:latin typeface="Times New Roman" panose="02020603050405020304" pitchFamily="18" charset="0"/>
                <a:cs typeface="Times New Roman" panose="02020603050405020304" pitchFamily="18" charset="0"/>
              </a:rPr>
              <a:t> and </a:t>
            </a:r>
            <a:r>
              <a:rPr lang="en-US" sz="4000" i="1" dirty="0">
                <a:solidFill>
                  <a:srgbClr val="00FF00"/>
                </a:solidFill>
                <a:latin typeface="Times New Roman" panose="02020603050405020304" pitchFamily="18" charset="0"/>
                <a:cs typeface="Times New Roman" panose="02020603050405020304" pitchFamily="18" charset="0"/>
              </a:rPr>
              <a:t>organizations</a:t>
            </a:r>
            <a:r>
              <a:rPr lang="en-US" sz="40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5026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F56479EE-226C-1C91-1D95-653555BD55E5}"/>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BEDFBD2E-5309-3943-A2B2-A5226256303C}"/>
              </a:ext>
            </a:extLst>
          </p:cNvPr>
          <p:cNvSpPr>
            <a:spLocks noGrp="1"/>
          </p:cNvSpPr>
          <p:nvPr>
            <p:ph type="sldNum" sz="quarter" idx="4"/>
          </p:nvPr>
        </p:nvSpPr>
        <p:spPr/>
        <p:txBody>
          <a:bodyPr/>
          <a:lstStyle/>
          <a:p>
            <a:pPr>
              <a:defRPr/>
            </a:pPr>
            <a:fld id="{8D1FC6F8-0BCD-47E9-9C64-690771D9C143}" type="slidenum">
              <a:rPr lang="en-US" smtClean="0"/>
              <a:pPr>
                <a:defRPr/>
              </a:pPr>
              <a:t>26</a:t>
            </a:fld>
            <a:endParaRPr lang="en-US" dirty="0"/>
          </a:p>
        </p:txBody>
      </p:sp>
      <p:sp>
        <p:nvSpPr>
          <p:cNvPr id="12" name="Date Placeholder 11">
            <a:extLst>
              <a:ext uri="{FF2B5EF4-FFF2-40B4-BE49-F238E27FC236}">
                <a16:creationId xmlns:a16="http://schemas.microsoft.com/office/drawing/2014/main" id="{00D90E94-91B4-D6F8-F2C0-73C093F3842D}"/>
              </a:ext>
            </a:extLst>
          </p:cNvPr>
          <p:cNvSpPr>
            <a:spLocks noGrp="1"/>
          </p:cNvSpPr>
          <p:nvPr>
            <p:ph type="dt" sz="half" idx="2"/>
          </p:nvPr>
        </p:nvSpPr>
        <p:spPr/>
        <p:txBody>
          <a:bodyPr/>
          <a:lstStyle/>
          <a:p>
            <a:pPr>
              <a:defRPr/>
            </a:pPr>
            <a:r>
              <a:rPr lang="en-US" cap="all"/>
              <a:t>May 21, 20XX</a:t>
            </a:r>
            <a:endParaRPr lang="en-US" cap="all" dirty="0"/>
          </a:p>
        </p:txBody>
      </p:sp>
      <p:sp>
        <p:nvSpPr>
          <p:cNvPr id="13" name="TextBox 12">
            <a:extLst>
              <a:ext uri="{FF2B5EF4-FFF2-40B4-BE49-F238E27FC236}">
                <a16:creationId xmlns:a16="http://schemas.microsoft.com/office/drawing/2014/main" id="{65C80AB8-77F6-5D41-D564-8FD1CFFD3984}"/>
              </a:ext>
            </a:extLst>
          </p:cNvPr>
          <p:cNvSpPr txBox="1"/>
          <p:nvPr/>
        </p:nvSpPr>
        <p:spPr>
          <a:xfrm>
            <a:off x="1444636" y="1311853"/>
            <a:ext cx="8820407" cy="5232202"/>
          </a:xfrm>
          <a:prstGeom prst="rect">
            <a:avLst/>
          </a:prstGeom>
          <a:noFill/>
        </p:spPr>
        <p:txBody>
          <a:bodyPr wrap="square" rtlCol="0">
            <a:spAutoFit/>
          </a:bodyPr>
          <a:lstStyle/>
          <a:p>
            <a:pPr algn="ctr"/>
            <a:r>
              <a:rPr lang="en-US" sz="4000" dirty="0">
                <a:solidFill>
                  <a:schemeClr val="bg1"/>
                </a:solidFill>
                <a:latin typeface="Times New Roman" panose="02020603050405020304" pitchFamily="18" charset="0"/>
                <a:cs typeface="Times New Roman" panose="02020603050405020304" pitchFamily="18" charset="0"/>
              </a:rPr>
              <a:t>And, We:</a:t>
            </a:r>
          </a:p>
          <a:p>
            <a:pPr algn="ctr"/>
            <a:r>
              <a:rPr lang="en-US" sz="4000" i="1" dirty="0">
                <a:solidFill>
                  <a:srgbClr val="FFC000"/>
                </a:solidFill>
                <a:latin typeface="Times New Roman" panose="02020603050405020304" pitchFamily="18" charset="0"/>
                <a:cs typeface="Times New Roman" panose="02020603050405020304" pitchFamily="18" charset="0"/>
              </a:rPr>
              <a:t>Socialize and cultivate </a:t>
            </a:r>
            <a:r>
              <a:rPr lang="en-US" sz="4000" dirty="0">
                <a:solidFill>
                  <a:schemeClr val="bg1"/>
                </a:solidFill>
                <a:latin typeface="Times New Roman" panose="02020603050405020304" pitchFamily="18" charset="0"/>
                <a:cs typeface="Times New Roman" panose="02020603050405020304" pitchFamily="18" charset="0"/>
              </a:rPr>
              <a:t>our students with </a:t>
            </a:r>
            <a:r>
              <a:rPr lang="en-US" sz="4000" i="1" dirty="0">
                <a:solidFill>
                  <a:srgbClr val="FFFF00"/>
                </a:solidFill>
                <a:latin typeface="Times New Roman" panose="02020603050405020304" pitchFamily="18" charset="0"/>
                <a:cs typeface="Times New Roman" panose="02020603050405020304" pitchFamily="18" charset="0"/>
              </a:rPr>
              <a:t>know-why competencies</a:t>
            </a:r>
            <a:r>
              <a:rPr lang="en-US" sz="4000" dirty="0">
                <a:solidFill>
                  <a:schemeClr val="bg1"/>
                </a:solidFill>
                <a:latin typeface="Times New Roman" panose="02020603050405020304" pitchFamily="18" charset="0"/>
                <a:cs typeface="Times New Roman" panose="02020603050405020304" pitchFamily="18" charset="0"/>
              </a:rPr>
              <a:t>, embedded in a </a:t>
            </a:r>
            <a:r>
              <a:rPr lang="en-US" sz="4000" i="1" dirty="0">
                <a:solidFill>
                  <a:srgbClr val="00FFFF"/>
                </a:solidFill>
                <a:latin typeface="Times New Roman" panose="02020603050405020304" pitchFamily="18" charset="0"/>
                <a:cs typeface="Times New Roman" panose="02020603050405020304" pitchFamily="18" charset="0"/>
              </a:rPr>
              <a:t>global mindset </a:t>
            </a:r>
            <a:r>
              <a:rPr lang="en-US" sz="4000" dirty="0">
                <a:solidFill>
                  <a:schemeClr val="bg1"/>
                </a:solidFill>
                <a:latin typeface="Times New Roman" panose="02020603050405020304" pitchFamily="18" charset="0"/>
                <a:cs typeface="Times New Roman" panose="02020603050405020304" pitchFamily="18" charset="0"/>
              </a:rPr>
              <a:t>and </a:t>
            </a:r>
            <a:r>
              <a:rPr lang="en-US" sz="4000" i="1" dirty="0">
                <a:solidFill>
                  <a:srgbClr val="00FFFF"/>
                </a:solidFill>
                <a:latin typeface="Times New Roman" panose="02020603050405020304" pitchFamily="18" charset="0"/>
                <a:cs typeface="Times New Roman" panose="02020603050405020304" pitchFamily="18" charset="0"/>
              </a:rPr>
              <a:t>know-whom competencies</a:t>
            </a:r>
            <a:r>
              <a:rPr lang="en-US" sz="4000" dirty="0">
                <a:solidFill>
                  <a:schemeClr val="bg1"/>
                </a:solidFill>
                <a:latin typeface="Times New Roman" panose="02020603050405020304" pitchFamily="18" charset="0"/>
                <a:cs typeface="Times New Roman" panose="02020603050405020304" pitchFamily="18" charset="0"/>
              </a:rPr>
              <a:t>, so they can be actively engaged in </a:t>
            </a:r>
            <a:r>
              <a:rPr lang="en-US" sz="4000" i="1" dirty="0">
                <a:solidFill>
                  <a:srgbClr val="FF99FF"/>
                </a:solidFill>
                <a:latin typeface="Times New Roman" panose="02020603050405020304" pitchFamily="18" charset="0"/>
                <a:cs typeface="Times New Roman" panose="02020603050405020304" pitchFamily="18" charset="0"/>
              </a:rPr>
              <a:t>know-what competencies </a:t>
            </a:r>
            <a:r>
              <a:rPr lang="en-US" sz="4000" i="1" dirty="0">
                <a:solidFill>
                  <a:srgbClr val="66FF66"/>
                </a:solidFill>
                <a:latin typeface="Times New Roman" panose="02020603050405020304" pitchFamily="18" charset="0"/>
                <a:cs typeface="Times New Roman" panose="02020603050405020304" pitchFamily="18" charset="0"/>
              </a:rPr>
              <a:t>development</a:t>
            </a:r>
            <a:r>
              <a:rPr lang="en-US" sz="4000" i="1" dirty="0">
                <a:solidFill>
                  <a:schemeClr val="bg1"/>
                </a:solidFill>
                <a:latin typeface="Times New Roman" panose="02020603050405020304" pitchFamily="18" charset="0"/>
                <a:cs typeface="Times New Roman" panose="02020603050405020304" pitchFamily="18" charset="0"/>
              </a:rPr>
              <a:t> that </a:t>
            </a:r>
            <a:r>
              <a:rPr lang="en-US" sz="5400" i="1" dirty="0">
                <a:solidFill>
                  <a:srgbClr val="FFFF00"/>
                </a:solidFill>
                <a:latin typeface="Times New Roman" panose="02020603050405020304" pitchFamily="18" charset="0"/>
                <a:cs typeface="Times New Roman" panose="02020603050405020304" pitchFamily="18" charset="0"/>
              </a:rPr>
              <a:t>differentiates</a:t>
            </a:r>
            <a:r>
              <a:rPr lang="en-US" sz="4000" i="1" dirty="0">
                <a:solidFill>
                  <a:schemeClr val="bg1"/>
                </a:solidFill>
                <a:latin typeface="Times New Roman" panose="02020603050405020304" pitchFamily="18" charset="0"/>
                <a:cs typeface="Times New Roman" panose="02020603050405020304" pitchFamily="18" charset="0"/>
              </a:rPr>
              <a:t> out from </a:t>
            </a:r>
            <a:r>
              <a:rPr lang="en-US" sz="4000" i="1" dirty="0">
                <a:solidFill>
                  <a:srgbClr val="00B0F0"/>
                </a:solidFill>
                <a:latin typeface="Times New Roman" panose="02020603050405020304" pitchFamily="18" charset="0"/>
                <a:cs typeface="Times New Roman" panose="02020603050405020304" pitchFamily="18" charset="0"/>
              </a:rPr>
              <a:t>the crowds</a:t>
            </a:r>
            <a:r>
              <a:rPr lang="en-US" sz="4000" i="1" dirty="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783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00208406-BED5-9115-0AB1-B19C0DB36CE5}"/>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0E8A3E58-8073-E6DA-5D1B-DD18C7555B57}"/>
              </a:ext>
            </a:extLst>
          </p:cNvPr>
          <p:cNvSpPr>
            <a:spLocks noGrp="1"/>
          </p:cNvSpPr>
          <p:nvPr>
            <p:ph type="sldNum" sz="quarter" idx="4"/>
          </p:nvPr>
        </p:nvSpPr>
        <p:spPr/>
        <p:txBody>
          <a:bodyPr/>
          <a:lstStyle/>
          <a:p>
            <a:pPr>
              <a:defRPr/>
            </a:pPr>
            <a:fld id="{8D1FC6F8-0BCD-47E9-9C64-690771D9C143}" type="slidenum">
              <a:rPr lang="en-US" smtClean="0"/>
              <a:pPr>
                <a:defRPr/>
              </a:pPr>
              <a:t>27</a:t>
            </a:fld>
            <a:endParaRPr lang="en-US" dirty="0"/>
          </a:p>
        </p:txBody>
      </p:sp>
      <p:sp>
        <p:nvSpPr>
          <p:cNvPr id="12" name="Date Placeholder 11">
            <a:extLst>
              <a:ext uri="{FF2B5EF4-FFF2-40B4-BE49-F238E27FC236}">
                <a16:creationId xmlns:a16="http://schemas.microsoft.com/office/drawing/2014/main" id="{93820386-F16C-DFDC-7CCC-E00AD46FC5C6}"/>
              </a:ext>
            </a:extLst>
          </p:cNvPr>
          <p:cNvSpPr>
            <a:spLocks noGrp="1"/>
          </p:cNvSpPr>
          <p:nvPr>
            <p:ph type="dt" sz="half" idx="2"/>
          </p:nvPr>
        </p:nvSpPr>
        <p:spPr/>
        <p:txBody>
          <a:bodyPr/>
          <a:lstStyle/>
          <a:p>
            <a:pPr>
              <a:defRPr/>
            </a:pPr>
            <a:r>
              <a:rPr lang="en-US" cap="all"/>
              <a:t>May 21, 20XX</a:t>
            </a:r>
            <a:endParaRPr lang="en-US" cap="all" dirty="0"/>
          </a:p>
        </p:txBody>
      </p:sp>
      <p:sp>
        <p:nvSpPr>
          <p:cNvPr id="13" name="TextBox 12">
            <a:extLst>
              <a:ext uri="{FF2B5EF4-FFF2-40B4-BE49-F238E27FC236}">
                <a16:creationId xmlns:a16="http://schemas.microsoft.com/office/drawing/2014/main" id="{96B06A46-0F7F-CAF1-5518-39A5555E931F}"/>
              </a:ext>
            </a:extLst>
          </p:cNvPr>
          <p:cNvSpPr txBox="1"/>
          <p:nvPr/>
        </p:nvSpPr>
        <p:spPr>
          <a:xfrm>
            <a:off x="1444636" y="1311853"/>
            <a:ext cx="8820407" cy="4524315"/>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And, We:</a:t>
            </a:r>
          </a:p>
          <a:p>
            <a:pPr algn="ctr"/>
            <a:r>
              <a:rPr lang="en-US" sz="4800" dirty="0">
                <a:solidFill>
                  <a:schemeClr val="bg1"/>
                </a:solidFill>
                <a:latin typeface="Times New Roman" panose="02020603050405020304" pitchFamily="18" charset="0"/>
                <a:cs typeface="Times New Roman" panose="02020603050405020304" pitchFamily="18" charset="0"/>
              </a:rPr>
              <a:t>Actively pursue translating know-why, know-what, and know-whom competencies into </a:t>
            </a:r>
            <a:r>
              <a:rPr lang="en-US" sz="4800" i="1" dirty="0">
                <a:solidFill>
                  <a:srgbClr val="00FFFF"/>
                </a:solidFill>
                <a:latin typeface="Times New Roman" panose="02020603050405020304" pitchFamily="18" charset="0"/>
                <a:cs typeface="Times New Roman" panose="02020603050405020304" pitchFamily="18" charset="0"/>
              </a:rPr>
              <a:t>greater diffusion </a:t>
            </a:r>
            <a:r>
              <a:rPr lang="en-US" sz="4800" dirty="0">
                <a:solidFill>
                  <a:schemeClr val="bg1"/>
                </a:solidFill>
                <a:latin typeface="Times New Roman" panose="02020603050405020304" pitchFamily="18" charset="0"/>
                <a:cs typeface="Times New Roman" panose="02020603050405020304" pitchFamily="18" charset="0"/>
              </a:rPr>
              <a:t>to </a:t>
            </a:r>
            <a:r>
              <a:rPr lang="en-US" sz="4800" i="1" dirty="0">
                <a:solidFill>
                  <a:srgbClr val="FFFF00"/>
                </a:solidFill>
                <a:latin typeface="Times New Roman" panose="02020603050405020304" pitchFamily="18" charset="0"/>
                <a:cs typeface="Times New Roman" panose="02020603050405020304" pitchFamily="18" charset="0"/>
              </a:rPr>
              <a:t>industries</a:t>
            </a:r>
            <a:r>
              <a:rPr lang="en-US" sz="4800" dirty="0">
                <a:solidFill>
                  <a:schemeClr val="bg1"/>
                </a:solidFill>
                <a:latin typeface="Times New Roman" panose="02020603050405020304" pitchFamily="18" charset="0"/>
                <a:cs typeface="Times New Roman" panose="02020603050405020304" pitchFamily="18" charset="0"/>
              </a:rPr>
              <a:t> and </a:t>
            </a:r>
            <a:r>
              <a:rPr lang="en-US" sz="4800" i="1" dirty="0">
                <a:solidFill>
                  <a:srgbClr val="FF99FF"/>
                </a:solidFill>
                <a:latin typeface="Times New Roman" panose="02020603050405020304" pitchFamily="18" charset="0"/>
                <a:cs typeface="Times New Roman" panose="02020603050405020304" pitchFamily="18" charset="0"/>
              </a:rPr>
              <a:t>societies</a:t>
            </a:r>
            <a:r>
              <a:rPr lang="en-US" sz="4800" dirty="0">
                <a:solidFill>
                  <a:schemeClr val="bg1"/>
                </a:solidFill>
                <a:latin typeface="Times New Roman" panose="02020603050405020304" pitchFamily="18" charset="0"/>
                <a:cs typeface="Times New Roman" panose="02020603050405020304" pitchFamily="18" charset="0"/>
              </a:rPr>
              <a:t> within </a:t>
            </a:r>
            <a:r>
              <a:rPr lang="en-US" sz="4800" i="1" dirty="0">
                <a:solidFill>
                  <a:srgbClr val="00B0F0"/>
                </a:solidFill>
                <a:latin typeface="Times New Roman" panose="02020603050405020304" pitchFamily="18" charset="0"/>
                <a:cs typeface="Times New Roman" panose="02020603050405020304" pitchFamily="18" charset="0"/>
              </a:rPr>
              <a:t>the nation </a:t>
            </a:r>
            <a:r>
              <a:rPr lang="en-US" sz="4800" dirty="0">
                <a:solidFill>
                  <a:schemeClr val="bg1"/>
                </a:solidFill>
                <a:latin typeface="Times New Roman" panose="02020603050405020304" pitchFamily="18" charset="0"/>
                <a:cs typeface="Times New Roman" panose="02020603050405020304" pitchFamily="18" charset="0"/>
              </a:rPr>
              <a:t>and </a:t>
            </a:r>
            <a:r>
              <a:rPr lang="en-US" sz="4800" i="1" dirty="0">
                <a:solidFill>
                  <a:srgbClr val="00FF00"/>
                </a:solidFill>
                <a:latin typeface="Times New Roman" panose="02020603050405020304" pitchFamily="18" charset="0"/>
                <a:cs typeface="Times New Roman" panose="02020603050405020304" pitchFamily="18" charset="0"/>
              </a:rPr>
              <a:t>globally</a:t>
            </a:r>
            <a:r>
              <a:rPr lang="en-US" sz="4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60911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A6508E35-3F6C-2A13-CB18-786A156169CD}"/>
              </a:ext>
            </a:extLst>
          </p:cNvPr>
          <p:cNvSpPr>
            <a:spLocks noGrp="1"/>
          </p:cNvSpPr>
          <p:nvPr>
            <p:ph type="ftr" sz="quarter" idx="3"/>
          </p:nvPr>
        </p:nvSpPr>
        <p:spPr/>
        <p:txBody>
          <a:bodyPr/>
          <a:lstStyle/>
          <a:p>
            <a:r>
              <a:rPr lang="en-US"/>
              <a:t>Dr. C.C. Tan</a:t>
            </a:r>
            <a:endParaRPr lang="en-US" dirty="0"/>
          </a:p>
        </p:txBody>
      </p:sp>
      <p:sp>
        <p:nvSpPr>
          <p:cNvPr id="11" name="Slide Number Placeholder 10">
            <a:extLst>
              <a:ext uri="{FF2B5EF4-FFF2-40B4-BE49-F238E27FC236}">
                <a16:creationId xmlns:a16="http://schemas.microsoft.com/office/drawing/2014/main" id="{956848CC-ECA2-6D62-EDDB-0D5DC25A2863}"/>
              </a:ext>
            </a:extLst>
          </p:cNvPr>
          <p:cNvSpPr>
            <a:spLocks noGrp="1"/>
          </p:cNvSpPr>
          <p:nvPr>
            <p:ph type="sldNum" sz="quarter" idx="4"/>
          </p:nvPr>
        </p:nvSpPr>
        <p:spPr/>
        <p:txBody>
          <a:bodyPr/>
          <a:lstStyle/>
          <a:p>
            <a:pPr>
              <a:defRPr/>
            </a:pPr>
            <a:fld id="{8D1FC6F8-0BCD-47E9-9C64-690771D9C143}" type="slidenum">
              <a:rPr lang="en-US" smtClean="0"/>
              <a:pPr>
                <a:defRPr/>
              </a:pPr>
              <a:t>28</a:t>
            </a:fld>
            <a:endParaRPr lang="en-US" dirty="0"/>
          </a:p>
        </p:txBody>
      </p:sp>
      <p:sp>
        <p:nvSpPr>
          <p:cNvPr id="12" name="Date Placeholder 11">
            <a:extLst>
              <a:ext uri="{FF2B5EF4-FFF2-40B4-BE49-F238E27FC236}">
                <a16:creationId xmlns:a16="http://schemas.microsoft.com/office/drawing/2014/main" id="{28CE6083-D7B5-5FC8-FDC2-D055E00681DA}"/>
              </a:ext>
            </a:extLst>
          </p:cNvPr>
          <p:cNvSpPr>
            <a:spLocks noGrp="1"/>
          </p:cNvSpPr>
          <p:nvPr>
            <p:ph type="dt" sz="half" idx="2"/>
          </p:nvPr>
        </p:nvSpPr>
        <p:spPr/>
        <p:txBody>
          <a:bodyPr/>
          <a:lstStyle/>
          <a:p>
            <a:pPr>
              <a:defRPr/>
            </a:pPr>
            <a:r>
              <a:rPr lang="en-US" cap="all"/>
              <a:t>May 21, 20XX</a:t>
            </a:r>
            <a:endParaRPr lang="en-US" cap="all" dirty="0"/>
          </a:p>
        </p:txBody>
      </p:sp>
      <p:grpSp>
        <p:nvGrpSpPr>
          <p:cNvPr id="13" name="Group 12">
            <a:extLst>
              <a:ext uri="{FF2B5EF4-FFF2-40B4-BE49-F238E27FC236}">
                <a16:creationId xmlns:a16="http://schemas.microsoft.com/office/drawing/2014/main" id="{CA0EA019-A2D9-D8D0-1EB6-55E239C9F8E0}"/>
              </a:ext>
            </a:extLst>
          </p:cNvPr>
          <p:cNvGrpSpPr/>
          <p:nvPr/>
        </p:nvGrpSpPr>
        <p:grpSpPr>
          <a:xfrm>
            <a:off x="4437266" y="3137973"/>
            <a:ext cx="3317468" cy="2215733"/>
            <a:chOff x="3014388" y="648533"/>
            <a:chExt cx="3317468" cy="2215733"/>
          </a:xfrm>
        </p:grpSpPr>
        <p:cxnSp>
          <p:nvCxnSpPr>
            <p:cNvPr id="14" name="Straight Arrow Connector 13">
              <a:extLst>
                <a:ext uri="{FF2B5EF4-FFF2-40B4-BE49-F238E27FC236}">
                  <a16:creationId xmlns:a16="http://schemas.microsoft.com/office/drawing/2014/main" id="{73109E0D-0959-EA8D-ADEB-0E2C52301A80}"/>
                </a:ext>
              </a:extLst>
            </p:cNvPr>
            <p:cNvCxnSpPr>
              <a:cxnSpLocks/>
            </p:cNvCxnSpPr>
            <p:nvPr/>
          </p:nvCxnSpPr>
          <p:spPr>
            <a:xfrm flipH="1">
              <a:off x="3687745" y="1989793"/>
              <a:ext cx="875881" cy="592633"/>
            </a:xfrm>
            <a:prstGeom prst="straightConnector1">
              <a:avLst/>
            </a:prstGeom>
            <a:ln w="60325">
              <a:solidFill>
                <a:srgbClr val="66FF6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5B00F18-ED8C-126E-F9DE-F2FC6B53BA6C}"/>
                </a:ext>
              </a:extLst>
            </p:cNvPr>
            <p:cNvCxnSpPr>
              <a:cxnSpLocks/>
            </p:cNvCxnSpPr>
            <p:nvPr/>
          </p:nvCxnSpPr>
          <p:spPr>
            <a:xfrm flipV="1">
              <a:off x="4563627" y="989796"/>
              <a:ext cx="0" cy="1014884"/>
            </a:xfrm>
            <a:prstGeom prst="straightConnector1">
              <a:avLst/>
            </a:prstGeom>
            <a:ln w="60325">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17778A-E6E6-54F2-EBF7-64E653681910}"/>
                </a:ext>
              </a:extLst>
            </p:cNvPr>
            <p:cNvCxnSpPr>
              <a:cxnSpLocks/>
            </p:cNvCxnSpPr>
            <p:nvPr/>
          </p:nvCxnSpPr>
          <p:spPr>
            <a:xfrm>
              <a:off x="4563627" y="2004680"/>
              <a:ext cx="1057713" cy="0"/>
            </a:xfrm>
            <a:prstGeom prst="straightConnector1">
              <a:avLst/>
            </a:prstGeom>
            <a:ln w="603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627946-2E15-A64F-D346-2DBC2B674675}"/>
                </a:ext>
              </a:extLst>
            </p:cNvPr>
            <p:cNvSpPr txBox="1"/>
            <p:nvPr/>
          </p:nvSpPr>
          <p:spPr>
            <a:xfrm>
              <a:off x="3014388" y="2494934"/>
              <a:ext cx="1375185"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Competence</a:t>
              </a:r>
            </a:p>
          </p:txBody>
        </p:sp>
        <p:sp>
          <p:nvSpPr>
            <p:cNvPr id="18" name="TextBox 17">
              <a:extLst>
                <a:ext uri="{FF2B5EF4-FFF2-40B4-BE49-F238E27FC236}">
                  <a16:creationId xmlns:a16="http://schemas.microsoft.com/office/drawing/2014/main" id="{61751D7C-B3ED-828C-0D6E-A012AEB13FA3}"/>
                </a:ext>
              </a:extLst>
            </p:cNvPr>
            <p:cNvSpPr txBox="1"/>
            <p:nvPr/>
          </p:nvSpPr>
          <p:spPr>
            <a:xfrm>
              <a:off x="5621340" y="1820014"/>
              <a:ext cx="710516" cy="369332"/>
            </a:xfrm>
            <a:prstGeom prst="rect">
              <a:avLst/>
            </a:prstGeom>
            <a:noFill/>
          </p:spPr>
          <p:txBody>
            <a:bodyPr wrap="none" rtlCol="0">
              <a:spAutoFit/>
            </a:bodyPr>
            <a:lstStyle/>
            <a:p>
              <a:r>
                <a:rPr lang="en-US" dirty="0">
                  <a:solidFill>
                    <a:srgbClr val="FFFF00"/>
                  </a:solidFill>
                  <a:latin typeface="Times New Roman" panose="02020603050405020304" pitchFamily="18" charset="0"/>
                  <a:cs typeface="Times New Roman" panose="02020603050405020304" pitchFamily="18" charset="0"/>
                </a:rPr>
                <a:t>Value</a:t>
              </a:r>
            </a:p>
          </p:txBody>
        </p:sp>
        <p:sp>
          <p:nvSpPr>
            <p:cNvPr id="19" name="TextBox 18">
              <a:extLst>
                <a:ext uri="{FF2B5EF4-FFF2-40B4-BE49-F238E27FC236}">
                  <a16:creationId xmlns:a16="http://schemas.microsoft.com/office/drawing/2014/main" id="{0A817C50-2894-1F26-2C84-0CB5E8E79ED4}"/>
                </a:ext>
              </a:extLst>
            </p:cNvPr>
            <p:cNvSpPr txBox="1"/>
            <p:nvPr/>
          </p:nvSpPr>
          <p:spPr>
            <a:xfrm>
              <a:off x="3765971" y="648533"/>
              <a:ext cx="1595309" cy="369332"/>
            </a:xfrm>
            <a:prstGeom prst="rect">
              <a:avLst/>
            </a:prstGeom>
            <a:noFill/>
          </p:spPr>
          <p:txBody>
            <a:bodyPr wrap="none" rtlCol="0">
              <a:spAutoFit/>
            </a:bodyPr>
            <a:lstStyle/>
            <a:p>
              <a:r>
                <a:rPr lang="en-US" dirty="0">
                  <a:solidFill>
                    <a:srgbClr val="FF99FF"/>
                  </a:solidFill>
                  <a:latin typeface="Times New Roman" panose="02020603050405020304" pitchFamily="18" charset="0"/>
                  <a:cs typeface="Times New Roman" panose="02020603050405020304" pitchFamily="18" charset="0"/>
                </a:rPr>
                <a:t>Instrumentality</a:t>
              </a:r>
            </a:p>
          </p:txBody>
        </p:sp>
      </p:grpSp>
      <p:sp>
        <p:nvSpPr>
          <p:cNvPr id="20" name="TextBox 19">
            <a:extLst>
              <a:ext uri="{FF2B5EF4-FFF2-40B4-BE49-F238E27FC236}">
                <a16:creationId xmlns:a16="http://schemas.microsoft.com/office/drawing/2014/main" id="{DB293FD4-47BB-F4C1-224D-5D77FB37E273}"/>
              </a:ext>
            </a:extLst>
          </p:cNvPr>
          <p:cNvSpPr txBox="1"/>
          <p:nvPr/>
        </p:nvSpPr>
        <p:spPr>
          <a:xfrm>
            <a:off x="1063530" y="1175990"/>
            <a:ext cx="9497842" cy="1569660"/>
          </a:xfrm>
          <a:prstGeom prst="rect">
            <a:avLst/>
          </a:prstGeom>
          <a:noFill/>
        </p:spPr>
        <p:txBody>
          <a:bodyPr wrap="square" rtlCol="0">
            <a:spAutoFit/>
          </a:bodyPr>
          <a:lstStyle/>
          <a:p>
            <a:pPr algn="ctr"/>
            <a:r>
              <a:rPr lang="en-US" sz="3200" dirty="0">
                <a:solidFill>
                  <a:schemeClr val="bg1"/>
                </a:solidFill>
                <a:latin typeface="Times New Roman" panose="02020603050405020304" pitchFamily="18" charset="0"/>
                <a:cs typeface="Times New Roman" panose="02020603050405020304" pitchFamily="18" charset="0"/>
              </a:rPr>
              <a:t>In short, </a:t>
            </a:r>
            <a:r>
              <a:rPr lang="en-US" sz="3200" dirty="0">
                <a:solidFill>
                  <a:srgbClr val="FF99FF"/>
                </a:solidFill>
                <a:latin typeface="Times New Roman" panose="02020603050405020304" pitchFamily="18" charset="0"/>
                <a:cs typeface="Times New Roman" panose="02020603050405020304" pitchFamily="18" charset="0"/>
              </a:rPr>
              <a:t>career orientation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srgbClr val="00FFFF"/>
                </a:solidFill>
                <a:latin typeface="Times New Roman" panose="02020603050405020304" pitchFamily="18" charset="0"/>
                <a:cs typeface="Times New Roman" panose="02020603050405020304" pitchFamily="18" charset="0"/>
                <a:sym typeface="Wingdings" panose="05000000000000000000" pitchFamily="2" charset="2"/>
              </a:rPr>
              <a:t>career happiness and success</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based on the following model (</a:t>
            </a:r>
            <a:r>
              <a:rPr lang="en-US" sz="3200" i="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exploratory research outcome</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a:solidFill>
                  <a:srgbClr val="00FF00"/>
                </a:solidFill>
                <a:latin typeface="Times New Roman" panose="02020603050405020304" pitchFamily="18" charset="0"/>
                <a:cs typeface="Times New Roman" panose="02020603050405020304" pitchFamily="18" charset="0"/>
                <a:sym typeface="Wingdings" panose="05000000000000000000" pitchFamily="2" charset="2"/>
              </a:rPr>
              <a:t>Employee Value</a:t>
            </a:r>
            <a:endParaRPr lang="en-US" sz="3200" dirty="0">
              <a:solidFill>
                <a:srgbClr val="00FF00"/>
              </a:solidFill>
              <a:latin typeface="Times New Roman" panose="02020603050405020304" pitchFamily="18" charset="0"/>
              <a:cs typeface="Times New Roman" panose="02020603050405020304" pitchFamily="18" charset="0"/>
            </a:endParaRPr>
          </a:p>
        </p:txBody>
      </p:sp>
      <p:sp>
        <p:nvSpPr>
          <p:cNvPr id="21" name="Isosceles Triangle 20">
            <a:extLst>
              <a:ext uri="{FF2B5EF4-FFF2-40B4-BE49-F238E27FC236}">
                <a16:creationId xmlns:a16="http://schemas.microsoft.com/office/drawing/2014/main" id="{0AB2D5A4-ABC2-9143-DCCD-6C55C44BD5B1}"/>
              </a:ext>
            </a:extLst>
          </p:cNvPr>
          <p:cNvSpPr/>
          <p:nvPr/>
        </p:nvSpPr>
        <p:spPr>
          <a:xfrm>
            <a:off x="2291024" y="4923692"/>
            <a:ext cx="2150347" cy="1155561"/>
          </a:xfrm>
          <a:prstGeom prst="triangle">
            <a:avLst/>
          </a:prstGeom>
          <a:ln>
            <a:solidFill>
              <a:srgbClr val="66FF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E093A11-3DF4-F1CF-EF39-15CAD4C96000}"/>
              </a:ext>
            </a:extLst>
          </p:cNvPr>
          <p:cNvSpPr txBox="1"/>
          <p:nvPr/>
        </p:nvSpPr>
        <p:spPr>
          <a:xfrm>
            <a:off x="2720533" y="4494120"/>
            <a:ext cx="1274708"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Know-Why</a:t>
            </a:r>
          </a:p>
        </p:txBody>
      </p:sp>
      <p:sp>
        <p:nvSpPr>
          <p:cNvPr id="23" name="TextBox 22">
            <a:extLst>
              <a:ext uri="{FF2B5EF4-FFF2-40B4-BE49-F238E27FC236}">
                <a16:creationId xmlns:a16="http://schemas.microsoft.com/office/drawing/2014/main" id="{847B5C04-5AF5-4AFE-30A1-C26072459B80}"/>
              </a:ext>
            </a:extLst>
          </p:cNvPr>
          <p:cNvSpPr txBox="1"/>
          <p:nvPr/>
        </p:nvSpPr>
        <p:spPr>
          <a:xfrm>
            <a:off x="908334" y="5894587"/>
            <a:ext cx="1326004" cy="369332"/>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Know-What</a:t>
            </a:r>
          </a:p>
        </p:txBody>
      </p:sp>
      <p:sp>
        <p:nvSpPr>
          <p:cNvPr id="24" name="TextBox 23">
            <a:extLst>
              <a:ext uri="{FF2B5EF4-FFF2-40B4-BE49-F238E27FC236}">
                <a16:creationId xmlns:a16="http://schemas.microsoft.com/office/drawing/2014/main" id="{0FAFC43A-9615-9FCB-6957-7FF2D6FF4B87}"/>
              </a:ext>
            </a:extLst>
          </p:cNvPr>
          <p:cNvSpPr txBox="1"/>
          <p:nvPr/>
        </p:nvSpPr>
        <p:spPr>
          <a:xfrm>
            <a:off x="4498057" y="5706150"/>
            <a:ext cx="6549613" cy="646331"/>
          </a:xfrm>
          <a:prstGeom prst="rect">
            <a:avLst/>
          </a:prstGeom>
          <a:noFill/>
        </p:spPr>
        <p:txBody>
          <a:bodyPr wrap="none" rtlCol="0">
            <a:spAutoFit/>
          </a:bodyPr>
          <a:lstStyle/>
          <a:p>
            <a:r>
              <a:rPr lang="en-US" dirty="0">
                <a:solidFill>
                  <a:srgbClr val="66FF66"/>
                </a:solidFill>
                <a:latin typeface="Times New Roman" panose="02020603050405020304" pitchFamily="18" charset="0"/>
                <a:cs typeface="Times New Roman" panose="02020603050405020304" pitchFamily="18" charset="0"/>
              </a:rPr>
              <a:t>Know-Whom</a:t>
            </a:r>
          </a:p>
          <a:p>
            <a:r>
              <a:rPr lang="en-US" dirty="0">
                <a:solidFill>
                  <a:srgbClr val="66FF66"/>
                </a:solidFill>
                <a:latin typeface="Times New Roman" panose="02020603050405020304" pitchFamily="18" charset="0"/>
                <a:cs typeface="Times New Roman" panose="02020603050405020304" pitchFamily="18" charset="0"/>
              </a:rPr>
              <a:t>(Multidisciplinary, Multi-Cultural, Global Mindset, Communication)</a:t>
            </a:r>
          </a:p>
        </p:txBody>
      </p:sp>
      <p:sp>
        <p:nvSpPr>
          <p:cNvPr id="25" name="Arrow: Right 24">
            <a:extLst>
              <a:ext uri="{FF2B5EF4-FFF2-40B4-BE49-F238E27FC236}">
                <a16:creationId xmlns:a16="http://schemas.microsoft.com/office/drawing/2014/main" id="{A3BEC4E0-4E05-E5BC-742C-221EE724E901}"/>
              </a:ext>
            </a:extLst>
          </p:cNvPr>
          <p:cNvSpPr/>
          <p:nvPr/>
        </p:nvSpPr>
        <p:spPr>
          <a:xfrm rot="20214390">
            <a:off x="3245500" y="5171170"/>
            <a:ext cx="1045028" cy="453012"/>
          </a:xfrm>
          <a:prstGeom prst="rightArrow">
            <a:avLst/>
          </a:prstGeom>
          <a:ln>
            <a:solidFill>
              <a:srgbClr val="00FF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337C884-E90D-1E91-C195-C9A77F534579}"/>
              </a:ext>
            </a:extLst>
          </p:cNvPr>
          <p:cNvSpPr txBox="1"/>
          <p:nvPr/>
        </p:nvSpPr>
        <p:spPr>
          <a:xfrm>
            <a:off x="7753365" y="3655069"/>
            <a:ext cx="2491992" cy="1754326"/>
          </a:xfrm>
          <a:prstGeom prst="rect">
            <a:avLst/>
          </a:prstGeom>
          <a:noFill/>
        </p:spPr>
        <p:txBody>
          <a:bodyPr wrap="square" rtlCol="0">
            <a:spAutoFit/>
          </a:bodyPr>
          <a:lstStyle/>
          <a:p>
            <a:r>
              <a:rPr lang="en-US" dirty="0">
                <a:solidFill>
                  <a:srgbClr val="00FFFF"/>
                </a:solidFill>
                <a:latin typeface="Times New Roman" panose="02020603050405020304" pitchFamily="18" charset="0"/>
                <a:cs typeface="Times New Roman" panose="02020603050405020304" pitchFamily="18" charset="0"/>
              </a:rPr>
              <a:t>(Not only </a:t>
            </a:r>
            <a:r>
              <a:rPr lang="en-US" dirty="0">
                <a:solidFill>
                  <a:srgbClr val="FFC000"/>
                </a:solidFill>
                <a:latin typeface="Times New Roman" panose="02020603050405020304" pitchFamily="18" charset="0"/>
                <a:cs typeface="Times New Roman" panose="02020603050405020304" pitchFamily="18" charset="0"/>
              </a:rPr>
              <a:t>Inward Value- </a:t>
            </a:r>
            <a:r>
              <a:rPr lang="en-US" dirty="0">
                <a:solidFill>
                  <a:srgbClr val="00FFFF"/>
                </a:solidFill>
                <a:latin typeface="Times New Roman" panose="02020603050405020304" pitchFamily="18" charset="0"/>
                <a:cs typeface="Times New Roman" panose="02020603050405020304" pitchFamily="18" charset="0"/>
              </a:rPr>
              <a:t>but </a:t>
            </a:r>
            <a:r>
              <a:rPr lang="en-US" dirty="0">
                <a:solidFill>
                  <a:srgbClr val="FFFF00"/>
                </a:solidFill>
                <a:latin typeface="Times New Roman" panose="02020603050405020304" pitchFamily="18" charset="0"/>
                <a:cs typeface="Times New Roman" panose="02020603050405020304" pitchFamily="18" charset="0"/>
              </a:rPr>
              <a:t>Outward Oriented </a:t>
            </a:r>
            <a:r>
              <a:rPr lang="en-US" dirty="0">
                <a:solidFill>
                  <a:srgbClr val="00FFFF"/>
                </a:solidFill>
                <a:latin typeface="Times New Roman" panose="02020603050405020304" pitchFamily="18" charset="0"/>
                <a:cs typeface="Times New Roman" panose="02020603050405020304" pitchFamily="18" charset="0"/>
              </a:rPr>
              <a:t>– What we should offer to organizations and businesses) with “</a:t>
            </a:r>
            <a:r>
              <a:rPr lang="en-US" dirty="0">
                <a:solidFill>
                  <a:srgbClr val="FF99FF"/>
                </a:solidFill>
                <a:latin typeface="Times New Roman" panose="02020603050405020304" pitchFamily="18" charset="0"/>
                <a:cs typeface="Times New Roman" panose="02020603050405020304" pitchFamily="18" charset="0"/>
              </a:rPr>
              <a:t>values</a:t>
            </a:r>
            <a:r>
              <a:rPr lang="en-US" dirty="0">
                <a:solidFill>
                  <a:srgbClr val="00FFFF"/>
                </a:solidFill>
                <a:latin typeface="Times New Roman" panose="02020603050405020304" pitchFamily="18" charset="0"/>
                <a:cs typeface="Times New Roman" panose="02020603050405020304" pitchFamily="18" charset="0"/>
              </a:rPr>
              <a:t>”</a:t>
            </a:r>
          </a:p>
        </p:txBody>
      </p:sp>
      <p:sp>
        <p:nvSpPr>
          <p:cNvPr id="27" name="TextBox 26">
            <a:extLst>
              <a:ext uri="{FF2B5EF4-FFF2-40B4-BE49-F238E27FC236}">
                <a16:creationId xmlns:a16="http://schemas.microsoft.com/office/drawing/2014/main" id="{4D0F089B-F7E5-BB37-56AD-C811BC0D1B59}"/>
              </a:ext>
            </a:extLst>
          </p:cNvPr>
          <p:cNvSpPr txBox="1"/>
          <p:nvPr/>
        </p:nvSpPr>
        <p:spPr>
          <a:xfrm>
            <a:off x="2495194" y="2848501"/>
            <a:ext cx="6982617" cy="369332"/>
          </a:xfrm>
          <a:prstGeom prst="rect">
            <a:avLst/>
          </a:prstGeom>
          <a:noFill/>
        </p:spPr>
        <p:txBody>
          <a:bodyPr wrap="none" rtlCol="0">
            <a:spAutoFit/>
          </a:bodyPr>
          <a:lstStyle/>
          <a:p>
            <a:r>
              <a:rPr lang="en-US" dirty="0">
                <a:solidFill>
                  <a:schemeClr val="bg1"/>
                </a:solidFill>
                <a:latin typeface="Times New Roman" panose="02020603050405020304" pitchFamily="18" charset="0"/>
                <a:cs typeface="Times New Roman" panose="02020603050405020304" pitchFamily="18" charset="0"/>
              </a:rPr>
              <a:t>- Self-, Organizational-, Network-, Technological, Ethical Instrumentality</a:t>
            </a:r>
          </a:p>
        </p:txBody>
      </p:sp>
      <p:sp>
        <p:nvSpPr>
          <p:cNvPr id="2" name="Arrow: Right 1">
            <a:extLst>
              <a:ext uri="{FF2B5EF4-FFF2-40B4-BE49-F238E27FC236}">
                <a16:creationId xmlns:a16="http://schemas.microsoft.com/office/drawing/2014/main" id="{BC90BC28-D991-2C06-75CF-F1A28E01CC40}"/>
              </a:ext>
            </a:extLst>
          </p:cNvPr>
          <p:cNvSpPr/>
          <p:nvPr/>
        </p:nvSpPr>
        <p:spPr>
          <a:xfrm>
            <a:off x="5986504" y="1371600"/>
            <a:ext cx="526263" cy="349664"/>
          </a:xfrm>
          <a:prstGeom prst="rightArrow">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DC92000E-4381-4239-7E83-B2A6796BFBD1}"/>
              </a:ext>
            </a:extLst>
          </p:cNvPr>
          <p:cNvSpPr/>
          <p:nvPr/>
        </p:nvSpPr>
        <p:spPr>
          <a:xfrm>
            <a:off x="5775592" y="2313487"/>
            <a:ext cx="526263" cy="349664"/>
          </a:xfrm>
          <a:prstGeom prst="rightArrow">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2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9EF1D37D-7D53-43D9-B054-3B3A36C7C4FF}"/>
              </a:ext>
            </a:extLst>
          </p:cNvPr>
          <p:cNvSpPr>
            <a:spLocks noGrp="1"/>
          </p:cNvSpPr>
          <p:nvPr>
            <p:ph type="title"/>
          </p:nvPr>
        </p:nvSpPr>
        <p:spPr>
          <a:xfrm>
            <a:off x="1183445" y="608901"/>
            <a:ext cx="4580012" cy="1072636"/>
          </a:xfrm>
        </p:spPr>
        <p:txBody>
          <a:bodyPr/>
          <a:lstStyle/>
          <a:p>
            <a:r>
              <a:rPr lang="en-US" dirty="0"/>
              <a:t>Thank you </a:t>
            </a:r>
          </a:p>
        </p:txBody>
      </p:sp>
      <p:sp>
        <p:nvSpPr>
          <p:cNvPr id="9" name="Text Placeholder 8">
            <a:extLst>
              <a:ext uri="{FF2B5EF4-FFF2-40B4-BE49-F238E27FC236}">
                <a16:creationId xmlns:a16="http://schemas.microsoft.com/office/drawing/2014/main" id="{54B54C36-E55C-4D10-96EB-21DBB6481D7E}"/>
              </a:ext>
            </a:extLst>
          </p:cNvPr>
          <p:cNvSpPr>
            <a:spLocks noGrp="1"/>
          </p:cNvSpPr>
          <p:nvPr>
            <p:ph type="body" sz="quarter" idx="12"/>
          </p:nvPr>
        </p:nvSpPr>
        <p:spPr>
          <a:xfrm>
            <a:off x="912552" y="5581932"/>
            <a:ext cx="4989628" cy="540262"/>
          </a:xfrm>
        </p:spPr>
        <p:txBody>
          <a:bodyPr>
            <a:normAutofit/>
          </a:bodyPr>
          <a:lstStyle/>
          <a:p>
            <a:r>
              <a:rPr lang="en-US" dirty="0">
                <a:latin typeface="Times New Roman" panose="02020603050405020304" pitchFamily="18" charset="0"/>
                <a:cs typeface="Times New Roman" panose="02020603050405020304" pitchFamily="18" charset="0"/>
              </a:rPr>
              <a:t>Dr. C.C. Tan</a:t>
            </a:r>
          </a:p>
        </p:txBody>
      </p:sp>
      <p:sp>
        <p:nvSpPr>
          <p:cNvPr id="21" name="Footer Placeholder 20">
            <a:extLst>
              <a:ext uri="{FF2B5EF4-FFF2-40B4-BE49-F238E27FC236}">
                <a16:creationId xmlns:a16="http://schemas.microsoft.com/office/drawing/2014/main" id="{3C259BDD-35DF-471C-9AF0-858004861761}"/>
              </a:ext>
            </a:extLst>
          </p:cNvPr>
          <p:cNvSpPr>
            <a:spLocks noGrp="1"/>
          </p:cNvSpPr>
          <p:nvPr>
            <p:ph type="ftr" sz="quarter" idx="3"/>
          </p:nvPr>
        </p:nvSpPr>
        <p:spPr>
          <a:xfrm rot="5400000">
            <a:off x="10541127" y="1408176"/>
            <a:ext cx="2770499" cy="365125"/>
          </a:xfrm>
        </p:spPr>
        <p:txBody>
          <a:bodyPr/>
          <a:lstStyle/>
          <a:p>
            <a:r>
              <a:rPr lang="en-US"/>
              <a:t>Dr. C.C. Tan</a:t>
            </a:r>
            <a:endParaRPr lang="en-US" dirty="0"/>
          </a:p>
        </p:txBody>
      </p:sp>
      <p:sp>
        <p:nvSpPr>
          <p:cNvPr id="22" name="Slide Number Placeholder 21">
            <a:extLst>
              <a:ext uri="{FF2B5EF4-FFF2-40B4-BE49-F238E27FC236}">
                <a16:creationId xmlns:a16="http://schemas.microsoft.com/office/drawing/2014/main" id="{D185F1A6-517F-4333-A04B-A1833CCBA402}"/>
              </a:ext>
            </a:extLst>
          </p:cNvPr>
          <p:cNvSpPr>
            <a:spLocks noGrp="1"/>
          </p:cNvSpPr>
          <p:nvPr>
            <p:ph type="sldNum" sz="quarter" idx="4"/>
          </p:nvPr>
        </p:nvSpPr>
        <p:spPr>
          <a:xfrm>
            <a:off x="11519019" y="3164804"/>
            <a:ext cx="545911" cy="580029"/>
          </a:xfrm>
        </p:spPr>
        <p:txBody>
          <a:bodyPr/>
          <a:lstStyle/>
          <a:p>
            <a:fld id="{8D1FC6F8-0BCD-47E9-9C64-690771D9C143}" type="slidenum">
              <a:rPr lang="en-US" smtClean="0"/>
              <a:pPr/>
              <a:t>29</a:t>
            </a:fld>
            <a:endParaRPr lang="en-US" dirty="0"/>
          </a:p>
        </p:txBody>
      </p:sp>
      <p:sp>
        <p:nvSpPr>
          <p:cNvPr id="14" name="Date Placeholder 13">
            <a:extLst>
              <a:ext uri="{FF2B5EF4-FFF2-40B4-BE49-F238E27FC236}">
                <a16:creationId xmlns:a16="http://schemas.microsoft.com/office/drawing/2014/main" id="{A6332EFB-A5F4-469F-9C70-AB8197068B1A}"/>
              </a:ext>
            </a:extLst>
          </p:cNvPr>
          <p:cNvSpPr>
            <a:spLocks noGrp="1"/>
          </p:cNvSpPr>
          <p:nvPr>
            <p:ph type="dt" sz="half" idx="2"/>
          </p:nvPr>
        </p:nvSpPr>
        <p:spPr>
          <a:xfrm rot="5400000">
            <a:off x="10595991" y="5074920"/>
            <a:ext cx="2647667" cy="365125"/>
          </a:xfrm>
        </p:spPr>
        <p:txBody>
          <a:bodyPr/>
          <a:lstStyle/>
          <a:p>
            <a:r>
              <a:rPr lang="en-US"/>
              <a:t>May 21, 20XX</a:t>
            </a:r>
            <a:endParaRPr lang="en-US" dirty="0"/>
          </a:p>
        </p:txBody>
      </p:sp>
      <p:pic>
        <p:nvPicPr>
          <p:cNvPr id="2" name="Picture 2" descr="Image result for thank you">
            <a:extLst>
              <a:ext uri="{FF2B5EF4-FFF2-40B4-BE49-F238E27FC236}">
                <a16:creationId xmlns:a16="http://schemas.microsoft.com/office/drawing/2014/main" id="{7A8DA625-4AA2-87E0-1D20-FF3237841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38" y="1960443"/>
            <a:ext cx="5598967" cy="3342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57B654-D581-D7B8-7EFE-654CE06B2A85}"/>
              </a:ext>
            </a:extLst>
          </p:cNvPr>
          <p:cNvSpPr txBox="1"/>
          <p:nvPr/>
        </p:nvSpPr>
        <p:spPr>
          <a:xfrm>
            <a:off x="1503303" y="1496871"/>
            <a:ext cx="6017994" cy="307777"/>
          </a:xfrm>
          <a:prstGeom prst="rect">
            <a:avLst/>
          </a:prstGeom>
          <a:noFill/>
        </p:spPr>
        <p:txBody>
          <a:bodyPr wrap="none" rtlCol="0">
            <a:spAutoFit/>
          </a:bodyPr>
          <a:lstStyle/>
          <a:p>
            <a:r>
              <a:rPr lang="en-US" sz="1400" dirty="0">
                <a:solidFill>
                  <a:srgbClr val="00FF00"/>
                </a:solidFill>
                <a:latin typeface="Times New Roman" panose="02020603050405020304" pitchFamily="18" charset="0"/>
                <a:cs typeface="Times New Roman" panose="02020603050405020304" pitchFamily="18" charset="0"/>
              </a:rPr>
              <a:t>And we look for wider and deeper research and academic collaborations together</a:t>
            </a:r>
          </a:p>
        </p:txBody>
      </p:sp>
    </p:spTree>
    <p:extLst>
      <p:ext uri="{BB962C8B-B14F-4D97-AF65-F5344CB8AC3E}">
        <p14:creationId xmlns:p14="http://schemas.microsoft.com/office/powerpoint/2010/main" val="280694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3289AC8E-1187-BEF6-442B-3EC8E1FE6C83}"/>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DF60C96B-AD16-822A-DBA0-095FCE6E1795}"/>
              </a:ext>
            </a:extLst>
          </p:cNvPr>
          <p:cNvSpPr>
            <a:spLocks noGrp="1"/>
          </p:cNvSpPr>
          <p:nvPr>
            <p:ph type="sldNum" sz="quarter" idx="4"/>
          </p:nvPr>
        </p:nvSpPr>
        <p:spPr/>
        <p:txBody>
          <a:bodyPr/>
          <a:lstStyle/>
          <a:p>
            <a:pPr>
              <a:defRPr/>
            </a:pPr>
            <a:fld id="{8D1FC6F8-0BCD-47E9-9C64-690771D9C143}" type="slidenum">
              <a:rPr lang="en-US" smtClean="0"/>
              <a:pPr>
                <a:defRPr/>
              </a:pPr>
              <a:t>3</a:t>
            </a:fld>
            <a:endParaRPr lang="en-US" dirty="0"/>
          </a:p>
        </p:txBody>
      </p:sp>
      <p:sp>
        <p:nvSpPr>
          <p:cNvPr id="11" name="Date Placeholder 10">
            <a:extLst>
              <a:ext uri="{FF2B5EF4-FFF2-40B4-BE49-F238E27FC236}">
                <a16:creationId xmlns:a16="http://schemas.microsoft.com/office/drawing/2014/main" id="{7E311ABA-B708-A2AB-B556-779AD05F19EE}"/>
              </a:ext>
            </a:extLst>
          </p:cNvPr>
          <p:cNvSpPr>
            <a:spLocks noGrp="1"/>
          </p:cNvSpPr>
          <p:nvPr>
            <p:ph type="dt" sz="half" idx="2"/>
          </p:nvPr>
        </p:nvSpPr>
        <p:spPr/>
        <p:txBody>
          <a:bodyPr/>
          <a:lstStyle/>
          <a:p>
            <a:pPr>
              <a:defRPr/>
            </a:pPr>
            <a:r>
              <a:rPr lang="en-US" cap="all"/>
              <a:t>May 21, 20XX</a:t>
            </a:r>
            <a:endParaRPr lang="en-US" cap="all" dirty="0"/>
          </a:p>
        </p:txBody>
      </p:sp>
      <p:pic>
        <p:nvPicPr>
          <p:cNvPr id="18" name="Picture 17">
            <a:extLst>
              <a:ext uri="{FF2B5EF4-FFF2-40B4-BE49-F238E27FC236}">
                <a16:creationId xmlns:a16="http://schemas.microsoft.com/office/drawing/2014/main" id="{C3A5D0A7-F220-E504-A3FB-6BD1646E37FB}"/>
              </a:ext>
            </a:extLst>
          </p:cNvPr>
          <p:cNvPicPr>
            <a:picLocks noChangeAspect="1"/>
          </p:cNvPicPr>
          <p:nvPr/>
        </p:nvPicPr>
        <p:blipFill>
          <a:blip r:embed="rId2"/>
          <a:stretch>
            <a:fillRect/>
          </a:stretch>
        </p:blipFill>
        <p:spPr>
          <a:xfrm>
            <a:off x="568573" y="569964"/>
            <a:ext cx="10950446" cy="5189680"/>
          </a:xfrm>
          <a:prstGeom prst="rect">
            <a:avLst/>
          </a:prstGeom>
        </p:spPr>
      </p:pic>
    </p:spTree>
    <p:extLst>
      <p:ext uri="{BB962C8B-B14F-4D97-AF65-F5344CB8AC3E}">
        <p14:creationId xmlns:p14="http://schemas.microsoft.com/office/powerpoint/2010/main" val="549842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B7AB0FE0-C0EF-FAD0-4DE9-4ADFB89505C3}"/>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FE1CAD18-BCB5-FFC2-856D-5BFD7DF12925}"/>
              </a:ext>
            </a:extLst>
          </p:cNvPr>
          <p:cNvSpPr>
            <a:spLocks noGrp="1"/>
          </p:cNvSpPr>
          <p:nvPr>
            <p:ph type="sldNum" sz="quarter" idx="4"/>
          </p:nvPr>
        </p:nvSpPr>
        <p:spPr/>
        <p:txBody>
          <a:bodyPr/>
          <a:lstStyle/>
          <a:p>
            <a:pPr>
              <a:defRPr/>
            </a:pPr>
            <a:fld id="{8D1FC6F8-0BCD-47E9-9C64-690771D9C143}" type="slidenum">
              <a:rPr lang="en-US" smtClean="0"/>
              <a:pPr>
                <a:defRPr/>
              </a:pPr>
              <a:t>4</a:t>
            </a:fld>
            <a:endParaRPr lang="en-US" dirty="0"/>
          </a:p>
        </p:txBody>
      </p:sp>
      <p:sp>
        <p:nvSpPr>
          <p:cNvPr id="11" name="Date Placeholder 10">
            <a:extLst>
              <a:ext uri="{FF2B5EF4-FFF2-40B4-BE49-F238E27FC236}">
                <a16:creationId xmlns:a16="http://schemas.microsoft.com/office/drawing/2014/main" id="{FCE39510-E3D9-50F5-8319-E03E32B531F0}"/>
              </a:ext>
            </a:extLst>
          </p:cNvPr>
          <p:cNvSpPr>
            <a:spLocks noGrp="1"/>
          </p:cNvSpPr>
          <p:nvPr>
            <p:ph type="dt" sz="half" idx="2"/>
          </p:nvPr>
        </p:nvSpPr>
        <p:spPr/>
        <p:txBody>
          <a:bodyPr/>
          <a:lstStyle/>
          <a:p>
            <a:pPr>
              <a:defRPr/>
            </a:pPr>
            <a:r>
              <a:rPr lang="en-US" cap="all"/>
              <a:t>May 21, 20XX</a:t>
            </a:r>
            <a:endParaRPr lang="en-US" cap="all" dirty="0"/>
          </a:p>
        </p:txBody>
      </p:sp>
      <p:sp>
        <p:nvSpPr>
          <p:cNvPr id="12" name="TextBox 11">
            <a:extLst>
              <a:ext uri="{FF2B5EF4-FFF2-40B4-BE49-F238E27FC236}">
                <a16:creationId xmlns:a16="http://schemas.microsoft.com/office/drawing/2014/main" id="{CD2BA0AF-1CE4-E6CC-A898-FE964F7CA3BB}"/>
              </a:ext>
            </a:extLst>
          </p:cNvPr>
          <p:cNvSpPr txBox="1"/>
          <p:nvPr/>
        </p:nvSpPr>
        <p:spPr>
          <a:xfrm>
            <a:off x="363894" y="236776"/>
            <a:ext cx="7884367" cy="5478423"/>
          </a:xfrm>
          <a:prstGeom prst="rect">
            <a:avLst/>
          </a:prstGeom>
          <a:noFill/>
          <a:ln>
            <a:solidFill>
              <a:srgbClr val="FFFF00"/>
            </a:solidFill>
          </a:ln>
        </p:spPr>
        <p:txBody>
          <a:bodyPr wrap="square" rtlCol="0">
            <a:spAutoFit/>
          </a:bodyPr>
          <a:lstStyle/>
          <a:p>
            <a:r>
              <a:rPr lang="en-US" sz="1400" dirty="0">
                <a:solidFill>
                  <a:srgbClr val="00FFFF"/>
                </a:solidFill>
                <a:latin typeface="Times New Roman" panose="02020603050405020304" pitchFamily="18" charset="0"/>
                <a:cs typeface="Times New Roman" panose="02020603050405020304" pitchFamily="18" charset="0"/>
              </a:rPr>
              <a:t>Brief Bio of Dr. Tan:</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US Naval Research Scholarship – </a:t>
            </a:r>
            <a:r>
              <a:rPr lang="en-US" sz="1400" dirty="0">
                <a:solidFill>
                  <a:srgbClr val="00FFFF"/>
                </a:solidFill>
                <a:latin typeface="Times New Roman" panose="02020603050405020304" pitchFamily="18" charset="0"/>
                <a:cs typeface="Times New Roman" panose="02020603050405020304" pitchFamily="18" charset="0"/>
              </a:rPr>
              <a:t>US Submarine Propulsion</a:t>
            </a:r>
            <a:r>
              <a:rPr lang="en-US" sz="1400" dirty="0">
                <a:solidFill>
                  <a:schemeClr val="bg1"/>
                </a:solidFill>
                <a:latin typeface="Times New Roman" panose="02020603050405020304" pitchFamily="18" charset="0"/>
                <a:cs typeface="Times New Roman" panose="02020603050405020304" pitchFamily="18" charset="0"/>
              </a:rPr>
              <a:t>, Research Engineer. </a:t>
            </a:r>
            <a:r>
              <a:rPr lang="en-US" sz="1400" dirty="0">
                <a:solidFill>
                  <a:srgbClr val="FFFF00"/>
                </a:solidFill>
                <a:latin typeface="Times New Roman" panose="02020603050405020304" pitchFamily="18" charset="0"/>
                <a:cs typeface="Times New Roman" panose="02020603050405020304" pitchFamily="18" charset="0"/>
              </a:rPr>
              <a:t>Three Elsevier Q1 Publications.</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Bachelor of Science and Master of Science in Mechanical Engineering, University of Wisconsin-Milwaukee, USA.</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Master: Advanced Business Practices, The University of South Australia.</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Doctor of Business Administration, Southern Cross University.</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ISO </a:t>
            </a:r>
            <a:r>
              <a:rPr lang="en-US" sz="1400" dirty="0">
                <a:solidFill>
                  <a:srgbClr val="FFFF00"/>
                </a:solidFill>
                <a:latin typeface="Times New Roman" panose="02020603050405020304" pitchFamily="18" charset="0"/>
                <a:cs typeface="Times New Roman" panose="02020603050405020304" pitchFamily="18" charset="0"/>
              </a:rPr>
              <a:t>9001:2000 Series Lead Auditor</a:t>
            </a:r>
            <a:r>
              <a:rPr lang="en-US" sz="1400" dirty="0">
                <a:solidFill>
                  <a:schemeClr val="bg1"/>
                </a:solidFill>
                <a:latin typeface="Times New Roman" panose="02020603050405020304" pitchFamily="18" charset="0"/>
                <a:cs typeface="Times New Roman" panose="02020603050405020304" pitchFamily="18" charset="0"/>
              </a:rPr>
              <a:t> Certification.</a:t>
            </a:r>
          </a:p>
          <a:p>
            <a:pPr marL="285750" indent="-285750">
              <a:buFont typeface="Wingdings" panose="05000000000000000000" pitchFamily="2" charset="2"/>
              <a:buChar char="v"/>
            </a:pPr>
            <a:r>
              <a:rPr lang="en-US" sz="1400" dirty="0" err="1">
                <a:solidFill>
                  <a:schemeClr val="bg1"/>
                </a:solidFill>
                <a:latin typeface="Times New Roman" panose="02020603050405020304" pitchFamily="18" charset="0"/>
                <a:cs typeface="Times New Roman" panose="02020603050405020304" pitchFamily="18" charset="0"/>
              </a:rPr>
              <a:t>M.IEAust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a:solidFill>
                  <a:srgbClr val="FFFF00"/>
                </a:solidFill>
                <a:latin typeface="Times New Roman" panose="02020603050405020304" pitchFamily="18" charset="0"/>
                <a:cs typeface="Times New Roman" panose="02020603050405020304" pitchFamily="18" charset="0"/>
              </a:rPr>
              <a:t>Professional Engineer Member</a:t>
            </a:r>
            <a:r>
              <a:rPr lang="en-US" sz="1400" dirty="0">
                <a:solidFill>
                  <a:schemeClr val="bg1"/>
                </a:solidFill>
                <a:latin typeface="Times New Roman" panose="02020603050405020304" pitchFamily="18" charset="0"/>
                <a:cs typeface="Times New Roman" panose="02020603050405020304" pitchFamily="18" charset="0"/>
              </a:rPr>
              <a:t>, The Institute of Engineers Australia.</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Currently: Assistant to President, Foreign Affairs, </a:t>
            </a:r>
            <a:r>
              <a:rPr lang="en-US" sz="1400" dirty="0">
                <a:solidFill>
                  <a:srgbClr val="FFFF00"/>
                </a:solidFill>
                <a:latin typeface="Times New Roman" panose="02020603050405020304" pitchFamily="18" charset="0"/>
                <a:cs typeface="Times New Roman" panose="02020603050405020304" pitchFamily="18" charset="0"/>
              </a:rPr>
              <a:t>Nakhon </a:t>
            </a:r>
            <a:r>
              <a:rPr lang="en-US" sz="1400" dirty="0" err="1">
                <a:solidFill>
                  <a:srgbClr val="FFFF00"/>
                </a:solidFill>
                <a:latin typeface="Times New Roman" panose="02020603050405020304" pitchFamily="18" charset="0"/>
                <a:cs typeface="Times New Roman" panose="02020603050405020304" pitchFamily="18" charset="0"/>
              </a:rPr>
              <a:t>Sawan</a:t>
            </a:r>
            <a:r>
              <a:rPr lang="en-US" sz="1400" dirty="0">
                <a:solidFill>
                  <a:srgbClr val="FFFF00"/>
                </a:solidFill>
                <a:latin typeface="Times New Roman" panose="02020603050405020304" pitchFamily="18" charset="0"/>
                <a:cs typeface="Times New Roman" panose="02020603050405020304" pitchFamily="18" charset="0"/>
              </a:rPr>
              <a:t> Rajabhat University, Thailand</a:t>
            </a:r>
            <a:r>
              <a:rPr lang="en-US" sz="1400" dirty="0">
                <a:solidFill>
                  <a:schemeClr val="bg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Strategy consult with the Senior Executive Vice President of the </a:t>
            </a:r>
            <a:r>
              <a:rPr lang="en-US" sz="1400" dirty="0">
                <a:solidFill>
                  <a:srgbClr val="00FFFF"/>
                </a:solidFill>
                <a:latin typeface="Times New Roman" panose="02020603050405020304" pitchFamily="18" charset="0"/>
                <a:cs typeface="Times New Roman" panose="02020603050405020304" pitchFamily="18" charset="0"/>
              </a:rPr>
              <a:t>Petroleum Authority of Thailand (PTT)</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Academic Associations: </a:t>
            </a:r>
            <a:r>
              <a:rPr lang="en-US" sz="1400" dirty="0">
                <a:solidFill>
                  <a:srgbClr val="00FF00"/>
                </a:solidFill>
                <a:latin typeface="Times New Roman" panose="02020603050405020304" pitchFamily="18" charset="0"/>
                <a:cs typeface="Times New Roman" panose="02020603050405020304" pitchFamily="18" charset="0"/>
              </a:rPr>
              <a:t>President, ASEAN Academic Network</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a:solidFill>
                  <a:schemeClr val="accent4">
                    <a:lumMod val="40000"/>
                    <a:lumOff val="60000"/>
                  </a:schemeClr>
                </a:solidFill>
                <a:latin typeface="Times New Roman" panose="02020603050405020304" pitchFamily="18" charset="0"/>
                <a:cs typeface="Times New Roman" panose="02020603050405020304" pitchFamily="18" charset="0"/>
              </a:rPr>
              <a:t>Foreign Secretary (Previously, Vice President) of FATER Academy of India</a:t>
            </a:r>
            <a:r>
              <a:rPr lang="en-US" sz="1400" dirty="0">
                <a:solidFill>
                  <a:schemeClr val="bg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sz="1400" dirty="0">
                <a:solidFill>
                  <a:srgbClr val="FFFF00"/>
                </a:solidFill>
                <a:latin typeface="Times New Roman" panose="02020603050405020304" pitchFamily="18" charset="0"/>
                <a:cs typeface="Times New Roman" panose="02020603050405020304" pitchFamily="18" charset="0"/>
              </a:rPr>
              <a:t>Chief and Associate Editor of International Peer-Reviewed Journals</a:t>
            </a:r>
            <a:r>
              <a:rPr lang="en-US" sz="1400" dirty="0">
                <a:solidFill>
                  <a:schemeClr val="bg1"/>
                </a:solidFill>
                <a:latin typeface="Times New Roman" panose="02020603050405020304" pitchFamily="18" charset="0"/>
                <a:cs typeface="Times New Roman" panose="02020603050405020304" pitchFamily="18" charset="0"/>
              </a:rPr>
              <a:t>: JSSH, IJMMT. IJBM.</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Senior Faculty, Mae Fah </a:t>
            </a:r>
            <a:r>
              <a:rPr lang="en-US" sz="1400" dirty="0" err="1">
                <a:solidFill>
                  <a:schemeClr val="bg1"/>
                </a:solidFill>
                <a:latin typeface="Times New Roman" panose="02020603050405020304" pitchFamily="18" charset="0"/>
                <a:cs typeface="Times New Roman" panose="02020603050405020304" pitchFamily="18" charset="0"/>
              </a:rPr>
              <a:t>Luang</a:t>
            </a:r>
            <a:r>
              <a:rPr lang="en-US" sz="1400" dirty="0">
                <a:solidFill>
                  <a:schemeClr val="bg1"/>
                </a:solidFill>
                <a:latin typeface="Times New Roman" panose="02020603050405020304" pitchFamily="18" charset="0"/>
                <a:cs typeface="Times New Roman" panose="02020603050405020304" pitchFamily="18" charset="0"/>
              </a:rPr>
              <a:t> University, </a:t>
            </a:r>
            <a:r>
              <a:rPr lang="en-US" sz="1400" dirty="0" err="1">
                <a:solidFill>
                  <a:schemeClr val="bg1"/>
                </a:solidFill>
                <a:latin typeface="Times New Roman" panose="02020603050405020304" pitchFamily="18" charset="0"/>
                <a:cs typeface="Times New Roman" panose="02020603050405020304" pitchFamily="18" charset="0"/>
              </a:rPr>
              <a:t>Rajamangala</a:t>
            </a:r>
            <a:r>
              <a:rPr lang="en-US" sz="1400" dirty="0">
                <a:solidFill>
                  <a:schemeClr val="bg1"/>
                </a:solidFill>
                <a:latin typeface="Times New Roman" panose="02020603050405020304" pitchFamily="18" charset="0"/>
                <a:cs typeface="Times New Roman" panose="02020603050405020304" pitchFamily="18" charset="0"/>
              </a:rPr>
              <a:t> University of Technology </a:t>
            </a:r>
            <a:r>
              <a:rPr lang="en-US" sz="1400" dirty="0" err="1">
                <a:solidFill>
                  <a:schemeClr val="bg1"/>
                </a:solidFill>
                <a:latin typeface="Times New Roman" panose="02020603050405020304" pitchFamily="18" charset="0"/>
                <a:cs typeface="Times New Roman" panose="02020603050405020304" pitchFamily="18" charset="0"/>
              </a:rPr>
              <a:t>Rattanakosin</a:t>
            </a:r>
            <a:endParaRPr lang="en-US" sz="1400" dirty="0">
              <a:solidFill>
                <a:schemeClr val="bg1"/>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Assisting Vice President as Management Specialist, </a:t>
            </a:r>
            <a:r>
              <a:rPr lang="en-US" sz="1400" dirty="0" err="1">
                <a:solidFill>
                  <a:schemeClr val="bg1"/>
                </a:solidFill>
                <a:latin typeface="Times New Roman" panose="02020603050405020304" pitchFamily="18" charset="0"/>
                <a:cs typeface="Times New Roman" panose="02020603050405020304" pitchFamily="18" charset="0"/>
              </a:rPr>
              <a:t>Rajamangala</a:t>
            </a:r>
            <a:r>
              <a:rPr lang="en-US" sz="1400" dirty="0">
                <a:solidFill>
                  <a:schemeClr val="bg1"/>
                </a:solidFill>
                <a:latin typeface="Times New Roman" panose="02020603050405020304" pitchFamily="18" charset="0"/>
                <a:cs typeface="Times New Roman" panose="02020603050405020304" pitchFamily="18" charset="0"/>
              </a:rPr>
              <a:t> University of Technology </a:t>
            </a:r>
            <a:r>
              <a:rPr lang="en-US" sz="1400" dirty="0" err="1">
                <a:solidFill>
                  <a:schemeClr val="bg1"/>
                </a:solidFill>
                <a:latin typeface="Times New Roman" panose="02020603050405020304" pitchFamily="18" charset="0"/>
                <a:cs typeface="Times New Roman" panose="02020603050405020304" pitchFamily="18" charset="0"/>
              </a:rPr>
              <a:t>Tawan</a:t>
            </a:r>
            <a:r>
              <a:rPr lang="en-US" sz="1400" dirty="0">
                <a:solidFill>
                  <a:schemeClr val="bg1"/>
                </a:solidFill>
                <a:latin typeface="Times New Roman" panose="02020603050405020304" pitchFamily="18" charset="0"/>
                <a:cs typeface="Times New Roman" panose="02020603050405020304" pitchFamily="18" charset="0"/>
              </a:rPr>
              <a:t>-OK</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Vice President, Strategy, Factory, HRD, </a:t>
            </a:r>
            <a:r>
              <a:rPr lang="en-US" sz="1400" dirty="0" err="1">
                <a:solidFill>
                  <a:schemeClr val="bg1"/>
                </a:solidFill>
                <a:latin typeface="Times New Roman" panose="02020603050405020304" pitchFamily="18" charset="0"/>
                <a:cs typeface="Times New Roman" panose="02020603050405020304" pitchFamily="18" charset="0"/>
              </a:rPr>
              <a:t>Seafresh</a:t>
            </a:r>
            <a:r>
              <a:rPr lang="en-US" sz="1400" dirty="0">
                <a:solidFill>
                  <a:schemeClr val="bg1"/>
                </a:solidFill>
                <a:latin typeface="Times New Roman" panose="02020603050405020304" pitchFamily="18" charset="0"/>
                <a:cs typeface="Times New Roman" panose="02020603050405020304" pitchFamily="18" charset="0"/>
              </a:rPr>
              <a:t> Industry Public Company Limited.</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General Manager, Asia Pacific Region, VAUTID Thailand and KOMOTECH Korea, </a:t>
            </a:r>
            <a:r>
              <a:rPr lang="en-US" sz="1400" dirty="0" err="1">
                <a:solidFill>
                  <a:schemeClr val="bg1"/>
                </a:solidFill>
                <a:latin typeface="Times New Roman" panose="02020603050405020304" pitchFamily="18" charset="0"/>
                <a:cs typeface="Times New Roman" panose="02020603050405020304" pitchFamily="18" charset="0"/>
              </a:rPr>
              <a:t>Duramat</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Suriyathip</a:t>
            </a:r>
            <a:r>
              <a:rPr lang="en-US" sz="1400" dirty="0">
                <a:solidFill>
                  <a:schemeClr val="bg1"/>
                </a:solidFill>
                <a:latin typeface="Times New Roman" panose="02020603050405020304" pitchFamily="18" charset="0"/>
                <a:cs typeface="Times New Roman" panose="02020603050405020304" pitchFamily="18" charset="0"/>
              </a:rPr>
              <a:t> Thailand</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Group Technical Manager, Hong Leong Group Malaysia.</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Principal and Director, FRIS Institute of Robotics, Malaysia</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Research Scholar, University of Western Australia – </a:t>
            </a:r>
            <a:r>
              <a:rPr lang="en-US" sz="1400" dirty="0">
                <a:solidFill>
                  <a:srgbClr val="FFFF00"/>
                </a:solidFill>
                <a:latin typeface="Times New Roman" panose="02020603050405020304" pitchFamily="18" charset="0"/>
                <a:cs typeface="Times New Roman" panose="02020603050405020304" pitchFamily="18" charset="0"/>
              </a:rPr>
              <a:t>Robotics Control</a:t>
            </a:r>
            <a:r>
              <a:rPr lang="en-US" sz="1400" dirty="0">
                <a:solidFill>
                  <a:schemeClr val="bg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sz="1400" dirty="0">
                <a:solidFill>
                  <a:schemeClr val="bg1"/>
                </a:solidFill>
                <a:latin typeface="Times New Roman" panose="02020603050405020304" pitchFamily="18" charset="0"/>
                <a:cs typeface="Times New Roman" panose="02020603050405020304" pitchFamily="18" charset="0"/>
              </a:rPr>
              <a:t>Faculty of Mechanical Engineering, Chiang Mai University and </a:t>
            </a:r>
            <a:r>
              <a:rPr lang="en-US" sz="1400" dirty="0" err="1">
                <a:solidFill>
                  <a:schemeClr val="bg1"/>
                </a:solidFill>
                <a:latin typeface="Times New Roman" panose="02020603050405020304" pitchFamily="18" charset="0"/>
                <a:cs typeface="Times New Roman" panose="02020603050405020304" pitchFamily="18" charset="0"/>
              </a:rPr>
              <a:t>Mahanakorn</a:t>
            </a:r>
            <a:r>
              <a:rPr lang="en-US" sz="1400" dirty="0">
                <a:solidFill>
                  <a:schemeClr val="bg1"/>
                </a:solidFill>
                <a:latin typeface="Times New Roman" panose="02020603050405020304" pitchFamily="18" charset="0"/>
                <a:cs typeface="Times New Roman" panose="02020603050405020304" pitchFamily="18" charset="0"/>
              </a:rPr>
              <a:t> University of Technology</a:t>
            </a:r>
          </a:p>
          <a:p>
            <a:pPr marL="285750" indent="-285750">
              <a:buFont typeface="Wingdings" panose="05000000000000000000" pitchFamily="2" charset="2"/>
              <a:buChar char="v"/>
            </a:pPr>
            <a:r>
              <a:rPr lang="en-US" sz="1400" dirty="0">
                <a:solidFill>
                  <a:srgbClr val="FF99FF"/>
                </a:solidFill>
                <a:latin typeface="Times New Roman" panose="02020603050405020304" pitchFamily="18" charset="0"/>
                <a:cs typeface="Times New Roman" panose="02020603050405020304" pitchFamily="18" charset="0"/>
              </a:rPr>
              <a:t>Peer-reviewed Publications</a:t>
            </a:r>
            <a:r>
              <a:rPr lang="en-US" sz="1400" dirty="0">
                <a:solidFill>
                  <a:schemeClr val="bg1"/>
                </a:solidFill>
                <a:latin typeface="Times New Roman" panose="02020603050405020304" pitchFamily="18" charset="0"/>
                <a:cs typeface="Times New Roman" panose="02020603050405020304" pitchFamily="18" charset="0"/>
              </a:rPr>
              <a:t>: Over 300. </a:t>
            </a:r>
            <a:r>
              <a:rPr lang="en-US" sz="1400" dirty="0">
                <a:solidFill>
                  <a:srgbClr val="00FF00"/>
                </a:solidFill>
                <a:latin typeface="Times New Roman" panose="02020603050405020304" pitchFamily="18" charset="0"/>
                <a:cs typeface="Times New Roman" panose="02020603050405020304" pitchFamily="18" charset="0"/>
              </a:rPr>
              <a:t>Over 100 International Awards</a:t>
            </a:r>
            <a:r>
              <a:rPr lang="en-US" sz="1400" dirty="0">
                <a:solidFill>
                  <a:schemeClr val="bg1"/>
                </a:solidFill>
                <a:latin typeface="Times New Roman" panose="02020603050405020304" pitchFamily="18" charset="0"/>
                <a:cs typeface="Times New Roman" panose="02020603050405020304" pitchFamily="18" charset="0"/>
              </a:rPr>
              <a:t>. Nine </a:t>
            </a:r>
            <a:r>
              <a:rPr lang="en-US" sz="1400" dirty="0">
                <a:solidFill>
                  <a:srgbClr val="FFC000"/>
                </a:solidFill>
                <a:latin typeface="Times New Roman" panose="02020603050405020304" pitchFamily="18" charset="0"/>
                <a:cs typeface="Times New Roman" panose="02020603050405020304" pitchFamily="18" charset="0"/>
              </a:rPr>
              <a:t>International/Thailand Research Funds</a:t>
            </a:r>
            <a:r>
              <a:rPr lang="en-US" sz="1400" dirty="0">
                <a:solidFill>
                  <a:schemeClr val="bg1"/>
                </a:solidFill>
                <a:latin typeface="Times New Roman" panose="02020603050405020304" pitchFamily="18" charset="0"/>
                <a:cs typeface="Times New Roman" panose="02020603050405020304" pitchFamily="18" charset="0"/>
              </a:rPr>
              <a:t>.</a:t>
            </a:r>
          </a:p>
        </p:txBody>
      </p:sp>
      <p:grpSp>
        <p:nvGrpSpPr>
          <p:cNvPr id="17" name="Group 16">
            <a:extLst>
              <a:ext uri="{FF2B5EF4-FFF2-40B4-BE49-F238E27FC236}">
                <a16:creationId xmlns:a16="http://schemas.microsoft.com/office/drawing/2014/main" id="{1CB8E9E5-1A6A-7D10-EC70-8D0E719ADF49}"/>
              </a:ext>
            </a:extLst>
          </p:cNvPr>
          <p:cNvGrpSpPr/>
          <p:nvPr/>
        </p:nvGrpSpPr>
        <p:grpSpPr>
          <a:xfrm>
            <a:off x="8324174" y="236776"/>
            <a:ext cx="3109600" cy="5478422"/>
            <a:chOff x="8409419" y="150703"/>
            <a:chExt cx="3109600" cy="5351888"/>
          </a:xfrm>
        </p:grpSpPr>
        <p:pic>
          <p:nvPicPr>
            <p:cNvPr id="5124" name="Picture 4" descr="May be an image of 4 people and text that says 'Events Compiled Peter Yap TheSun Megazine Friday April 14. 1995 34 First Robotics graduation CONGRATULATION WELCOME Mr. Sinichi Otta, Senior GM RoxyS Mr. Keng Ben Hock, Mr. Ng Boot Cheong. GRADUATION CEREMONY PARTICIPANTS SHARP'">
              <a:extLst>
                <a:ext uri="{FF2B5EF4-FFF2-40B4-BE49-F238E27FC236}">
                  <a16:creationId xmlns:a16="http://schemas.microsoft.com/office/drawing/2014/main" id="{8B9197D0-38DF-C709-9194-7A64F4056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9419" y="1885587"/>
              <a:ext cx="3109600" cy="24160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D15AE48-0817-BED9-5283-FE481DCB9148}"/>
                </a:ext>
              </a:extLst>
            </p:cNvPr>
            <p:cNvPicPr>
              <a:picLocks noChangeAspect="1"/>
            </p:cNvPicPr>
            <p:nvPr/>
          </p:nvPicPr>
          <p:blipFill>
            <a:blip r:embed="rId3"/>
            <a:stretch>
              <a:fillRect/>
            </a:stretch>
          </p:blipFill>
          <p:spPr>
            <a:xfrm>
              <a:off x="8409419" y="4301679"/>
              <a:ext cx="3109600" cy="1200912"/>
            </a:xfrm>
            <a:prstGeom prst="rect">
              <a:avLst/>
            </a:prstGeom>
          </p:spPr>
        </p:pic>
        <p:pic>
          <p:nvPicPr>
            <p:cNvPr id="15" name="Picture 14">
              <a:extLst>
                <a:ext uri="{FF2B5EF4-FFF2-40B4-BE49-F238E27FC236}">
                  <a16:creationId xmlns:a16="http://schemas.microsoft.com/office/drawing/2014/main" id="{7D9CDD35-A1ED-C285-F812-E9E55B7705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9419" y="150703"/>
              <a:ext cx="1269040" cy="1734884"/>
            </a:xfrm>
            <a:prstGeom prst="rect">
              <a:avLst/>
            </a:prstGeom>
          </p:spPr>
        </p:pic>
        <p:pic>
          <p:nvPicPr>
            <p:cNvPr id="16" name="Picture 15">
              <a:extLst>
                <a:ext uri="{FF2B5EF4-FFF2-40B4-BE49-F238E27FC236}">
                  <a16:creationId xmlns:a16="http://schemas.microsoft.com/office/drawing/2014/main" id="{462BDF08-85D5-9374-8352-7D7297C68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8459" y="150703"/>
              <a:ext cx="1840560" cy="1734884"/>
            </a:xfrm>
            <a:prstGeom prst="rect">
              <a:avLst/>
            </a:prstGeom>
          </p:spPr>
        </p:pic>
      </p:grpSp>
    </p:spTree>
    <p:extLst>
      <p:ext uri="{BB962C8B-B14F-4D97-AF65-F5344CB8AC3E}">
        <p14:creationId xmlns:p14="http://schemas.microsoft.com/office/powerpoint/2010/main" val="4126999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C852E9DE-7058-8A53-E2D4-C4A2402829CE}"/>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37491946-90F7-83F4-913B-00DBEC684FA5}"/>
              </a:ext>
            </a:extLst>
          </p:cNvPr>
          <p:cNvSpPr>
            <a:spLocks noGrp="1"/>
          </p:cNvSpPr>
          <p:nvPr>
            <p:ph type="sldNum" sz="quarter" idx="4"/>
          </p:nvPr>
        </p:nvSpPr>
        <p:spPr/>
        <p:txBody>
          <a:bodyPr/>
          <a:lstStyle/>
          <a:p>
            <a:pPr>
              <a:defRPr/>
            </a:pPr>
            <a:fld id="{8D1FC6F8-0BCD-47E9-9C64-690771D9C143}" type="slidenum">
              <a:rPr lang="en-US" smtClean="0"/>
              <a:pPr>
                <a:defRPr/>
              </a:pPr>
              <a:t>5</a:t>
            </a:fld>
            <a:endParaRPr lang="en-US" dirty="0"/>
          </a:p>
        </p:txBody>
      </p:sp>
      <p:sp>
        <p:nvSpPr>
          <p:cNvPr id="11" name="Date Placeholder 10">
            <a:extLst>
              <a:ext uri="{FF2B5EF4-FFF2-40B4-BE49-F238E27FC236}">
                <a16:creationId xmlns:a16="http://schemas.microsoft.com/office/drawing/2014/main" id="{15CC7FCE-4407-5771-26B5-9A95FBEBFE51}"/>
              </a:ext>
            </a:extLst>
          </p:cNvPr>
          <p:cNvSpPr>
            <a:spLocks noGrp="1"/>
          </p:cNvSpPr>
          <p:nvPr>
            <p:ph type="dt" sz="half" idx="2"/>
          </p:nvPr>
        </p:nvSpPr>
        <p:spPr/>
        <p:txBody>
          <a:bodyPr/>
          <a:lstStyle/>
          <a:p>
            <a:pPr>
              <a:defRPr/>
            </a:pPr>
            <a:r>
              <a:rPr lang="en-US" cap="all"/>
              <a:t>May 21, 20XX</a:t>
            </a:r>
            <a:endParaRPr lang="en-US" cap="all" dirty="0"/>
          </a:p>
        </p:txBody>
      </p:sp>
      <p:sp>
        <p:nvSpPr>
          <p:cNvPr id="12" name="TextBox 11">
            <a:extLst>
              <a:ext uri="{FF2B5EF4-FFF2-40B4-BE49-F238E27FC236}">
                <a16:creationId xmlns:a16="http://schemas.microsoft.com/office/drawing/2014/main" id="{41F57BDF-69AE-1BCB-CC86-A889951B43B6}"/>
              </a:ext>
            </a:extLst>
          </p:cNvPr>
          <p:cNvSpPr txBox="1"/>
          <p:nvPr/>
        </p:nvSpPr>
        <p:spPr>
          <a:xfrm>
            <a:off x="1543098" y="348648"/>
            <a:ext cx="6447453" cy="5632311"/>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Although at the </a:t>
            </a:r>
            <a:r>
              <a:rPr lang="en-US" sz="3600" i="1" dirty="0">
                <a:solidFill>
                  <a:srgbClr val="00FF00"/>
                </a:solidFill>
                <a:latin typeface="Times New Roman" panose="02020603050405020304" pitchFamily="18" charset="0"/>
                <a:cs typeface="Times New Roman" panose="02020603050405020304" pitchFamily="18" charset="0"/>
              </a:rPr>
              <a:t>exploratory level</a:t>
            </a:r>
            <a:r>
              <a:rPr lang="en-US" sz="3600" dirty="0">
                <a:solidFill>
                  <a:schemeClr val="bg1"/>
                </a:solidFill>
                <a:latin typeface="Times New Roman" panose="02020603050405020304" pitchFamily="18" charset="0"/>
                <a:cs typeface="Times New Roman" panose="02020603050405020304" pitchFamily="18" charset="0"/>
              </a:rPr>
              <a:t>, using </a:t>
            </a:r>
            <a:r>
              <a:rPr lang="en-US" sz="3600" i="1" dirty="0">
                <a:solidFill>
                  <a:srgbClr val="FFFF00"/>
                </a:solidFill>
                <a:latin typeface="Times New Roman" panose="02020603050405020304" pitchFamily="18" charset="0"/>
                <a:cs typeface="Times New Roman" panose="02020603050405020304" pitchFamily="18" charset="0"/>
              </a:rPr>
              <a:t>the big-data bibliometric method</a:t>
            </a:r>
            <a:r>
              <a:rPr lang="en-US" sz="3600" dirty="0">
                <a:solidFill>
                  <a:schemeClr val="bg1"/>
                </a:solidFill>
                <a:latin typeface="Times New Roman" panose="02020603050405020304" pitchFamily="18" charset="0"/>
                <a:cs typeface="Times New Roman" panose="02020603050405020304" pitchFamily="18" charset="0"/>
              </a:rPr>
              <a:t>, we aim to enrich the </a:t>
            </a:r>
            <a:r>
              <a:rPr lang="en-US" sz="3600" i="1" dirty="0">
                <a:solidFill>
                  <a:srgbClr val="FF99FF"/>
                </a:solidFill>
                <a:latin typeface="Times New Roman" panose="02020603050405020304" pitchFamily="18" charset="0"/>
                <a:cs typeface="Times New Roman" panose="02020603050405020304" pitchFamily="18" charset="0"/>
              </a:rPr>
              <a:t>competence</a:t>
            </a:r>
            <a:r>
              <a:rPr lang="en-US" sz="3600" dirty="0">
                <a:solidFill>
                  <a:srgbClr val="FF99FF"/>
                </a:solidFill>
                <a:latin typeface="Times New Roman" panose="02020603050405020304" pitchFamily="18" charset="0"/>
                <a:cs typeface="Times New Roman" panose="02020603050405020304" pitchFamily="18" charset="0"/>
              </a:rPr>
              <a:t> perspective </a:t>
            </a:r>
            <a:r>
              <a:rPr lang="en-US" sz="3600" dirty="0">
                <a:solidFill>
                  <a:schemeClr val="bg1"/>
                </a:solidFill>
                <a:latin typeface="Times New Roman" panose="02020603050405020304" pitchFamily="18" charset="0"/>
                <a:cs typeface="Times New Roman" panose="02020603050405020304" pitchFamily="18" charset="0"/>
              </a:rPr>
              <a:t>in “</a:t>
            </a:r>
            <a:r>
              <a:rPr lang="en-US" sz="3600" i="1" dirty="0">
                <a:solidFill>
                  <a:srgbClr val="00FFFF"/>
                </a:solidFill>
                <a:latin typeface="Times New Roman" panose="02020603050405020304" pitchFamily="18" charset="0"/>
                <a:cs typeface="Times New Roman" panose="02020603050405020304" pitchFamily="18" charset="0"/>
              </a:rPr>
              <a:t>career orientation</a:t>
            </a:r>
            <a:r>
              <a:rPr lang="en-US" sz="3600" dirty="0">
                <a:solidFill>
                  <a:schemeClr val="bg1"/>
                </a:solidFill>
                <a:latin typeface="Times New Roman" panose="02020603050405020304" pitchFamily="18" charset="0"/>
                <a:cs typeface="Times New Roman" panose="02020603050405020304" pitchFamily="18" charset="0"/>
              </a:rPr>
              <a:t>” – That “</a:t>
            </a:r>
            <a:r>
              <a:rPr lang="en-US" sz="3600" i="1" dirty="0">
                <a:solidFill>
                  <a:srgbClr val="FF99FF"/>
                </a:solidFill>
                <a:latin typeface="Times New Roman" panose="02020603050405020304" pitchFamily="18" charset="0"/>
                <a:cs typeface="Times New Roman" panose="02020603050405020304" pitchFamily="18" charset="0"/>
              </a:rPr>
              <a:t>competence</a:t>
            </a:r>
            <a:r>
              <a:rPr lang="en-US" sz="3600" dirty="0">
                <a:solidFill>
                  <a:schemeClr val="bg1"/>
                </a:solidFill>
                <a:latin typeface="Times New Roman" panose="02020603050405020304" pitchFamily="18" charset="0"/>
                <a:cs typeface="Times New Roman" panose="02020603050405020304" pitchFamily="18" charset="0"/>
              </a:rPr>
              <a:t>” is situated in the background to influence our choice of careers, but the extant literature provides very little update of the research of it.</a:t>
            </a:r>
          </a:p>
        </p:txBody>
      </p:sp>
      <p:pic>
        <p:nvPicPr>
          <p:cNvPr id="13" name="Picture 2" descr="AIM AND OBJECTIVES OF RESEARCH WITH EXAMPLES">
            <a:extLst>
              <a:ext uri="{FF2B5EF4-FFF2-40B4-BE49-F238E27FC236}">
                <a16:creationId xmlns:a16="http://schemas.microsoft.com/office/drawing/2014/main" id="{4C110B92-45FE-EEB9-2870-E687F360C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2952" y="2371265"/>
            <a:ext cx="3483665" cy="19581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14E052D-8597-D968-CE7E-CB55BA5856AE}"/>
              </a:ext>
            </a:extLst>
          </p:cNvPr>
          <p:cNvSpPr txBox="1"/>
          <p:nvPr/>
        </p:nvSpPr>
        <p:spPr>
          <a:xfrm rot="16200000">
            <a:off x="-1484852" y="2828835"/>
            <a:ext cx="4585617" cy="1200329"/>
          </a:xfrm>
          <a:prstGeom prst="rect">
            <a:avLst/>
          </a:prstGeom>
          <a:solidFill>
            <a:srgbClr val="FF0066"/>
          </a:solidFill>
          <a:ln>
            <a:solidFill>
              <a:srgbClr val="FF0066"/>
            </a:solidFill>
          </a:ln>
        </p:spPr>
        <p:txBody>
          <a:bodyPr wrap="square">
            <a:spAutoFit/>
          </a:bodyPr>
          <a:lstStyle/>
          <a:p>
            <a:pPr algn="ctr"/>
            <a:r>
              <a:rPr lang="en-US" sz="7200" dirty="0">
                <a:solidFill>
                  <a:schemeClr val="bg1"/>
                </a:solidFill>
                <a:latin typeface="Times New Roman" panose="02020603050405020304" pitchFamily="18" charset="0"/>
                <a:cs typeface="Times New Roman" panose="02020603050405020304" pitchFamily="18" charset="0"/>
              </a:rPr>
              <a:t>We </a:t>
            </a:r>
            <a:r>
              <a:rPr lang="en-US" sz="7200" dirty="0">
                <a:solidFill>
                  <a:srgbClr val="FFFF00"/>
                </a:solidFill>
                <a:latin typeface="Times New Roman" panose="02020603050405020304" pitchFamily="18" charset="0"/>
                <a:cs typeface="Times New Roman" panose="02020603050405020304" pitchFamily="18" charset="0"/>
              </a:rPr>
              <a:t>aim</a:t>
            </a:r>
            <a:r>
              <a:rPr lang="en-US" sz="7200" dirty="0">
                <a:solidFill>
                  <a:schemeClr val="bg1"/>
                </a:solidFill>
                <a:latin typeface="Times New Roman" panose="02020603050405020304" pitchFamily="18" charset="0"/>
                <a:cs typeface="Times New Roman" panose="02020603050405020304" pitchFamily="18" charset="0"/>
              </a:rPr>
              <a:t> to:</a:t>
            </a:r>
          </a:p>
        </p:txBody>
      </p:sp>
    </p:spTree>
    <p:extLst>
      <p:ext uri="{BB962C8B-B14F-4D97-AF65-F5344CB8AC3E}">
        <p14:creationId xmlns:p14="http://schemas.microsoft.com/office/powerpoint/2010/main" val="3249090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0BBD3753-1BC7-C639-BDE3-872428E99266}"/>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AE4D2845-C9DB-5064-546B-101B71EFE678}"/>
              </a:ext>
            </a:extLst>
          </p:cNvPr>
          <p:cNvSpPr>
            <a:spLocks noGrp="1"/>
          </p:cNvSpPr>
          <p:nvPr>
            <p:ph type="sldNum" sz="quarter" idx="4"/>
          </p:nvPr>
        </p:nvSpPr>
        <p:spPr/>
        <p:txBody>
          <a:bodyPr/>
          <a:lstStyle/>
          <a:p>
            <a:pPr>
              <a:defRPr/>
            </a:pPr>
            <a:fld id="{8D1FC6F8-0BCD-47E9-9C64-690771D9C143}" type="slidenum">
              <a:rPr lang="en-US" smtClean="0"/>
              <a:pPr>
                <a:defRPr/>
              </a:pPr>
              <a:t>6</a:t>
            </a:fld>
            <a:endParaRPr lang="en-US" dirty="0"/>
          </a:p>
        </p:txBody>
      </p:sp>
      <p:sp>
        <p:nvSpPr>
          <p:cNvPr id="11" name="Date Placeholder 10">
            <a:extLst>
              <a:ext uri="{FF2B5EF4-FFF2-40B4-BE49-F238E27FC236}">
                <a16:creationId xmlns:a16="http://schemas.microsoft.com/office/drawing/2014/main" id="{6C2B3DE7-7836-CD1C-0AF9-5C8D0F95C7CA}"/>
              </a:ext>
            </a:extLst>
          </p:cNvPr>
          <p:cNvSpPr>
            <a:spLocks noGrp="1"/>
          </p:cNvSpPr>
          <p:nvPr>
            <p:ph type="dt" sz="half" idx="2"/>
          </p:nvPr>
        </p:nvSpPr>
        <p:spPr/>
        <p:txBody>
          <a:bodyPr/>
          <a:lstStyle/>
          <a:p>
            <a:pPr>
              <a:defRPr/>
            </a:pPr>
            <a:r>
              <a:rPr lang="en-US" cap="all"/>
              <a:t>May 21, 20XX</a:t>
            </a:r>
            <a:endParaRPr lang="en-US" cap="all" dirty="0"/>
          </a:p>
        </p:txBody>
      </p:sp>
      <p:sp>
        <p:nvSpPr>
          <p:cNvPr id="12" name="TextBox 11">
            <a:extLst>
              <a:ext uri="{FF2B5EF4-FFF2-40B4-BE49-F238E27FC236}">
                <a16:creationId xmlns:a16="http://schemas.microsoft.com/office/drawing/2014/main" id="{B379DE1D-18F6-CC99-A72F-48CB19D8BACB}"/>
              </a:ext>
            </a:extLst>
          </p:cNvPr>
          <p:cNvSpPr txBox="1"/>
          <p:nvPr/>
        </p:nvSpPr>
        <p:spPr>
          <a:xfrm>
            <a:off x="3992095" y="353631"/>
            <a:ext cx="7124282" cy="5386090"/>
          </a:xfrm>
          <a:prstGeom prst="rect">
            <a:avLst/>
          </a:prstGeom>
          <a:noFill/>
          <a:ln>
            <a:solidFill>
              <a:srgbClr val="FFFF00"/>
            </a:solidFill>
          </a:ln>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Why </a:t>
            </a:r>
            <a:r>
              <a:rPr lang="en-US" sz="3600" i="1" dirty="0">
                <a:solidFill>
                  <a:srgbClr val="FFFF00"/>
                </a:solidFill>
                <a:latin typeface="Times New Roman" panose="02020603050405020304" pitchFamily="18" charset="0"/>
                <a:cs typeface="Times New Roman" panose="02020603050405020304" pitchFamily="18" charset="0"/>
              </a:rPr>
              <a:t>Career Orientation</a:t>
            </a:r>
            <a:r>
              <a:rPr lang="en-US" sz="3600" dirty="0">
                <a:solidFill>
                  <a:schemeClr val="bg1"/>
                </a:solidFill>
                <a:latin typeface="Times New Roman" panose="02020603050405020304" pitchFamily="18" charset="0"/>
                <a:cs typeface="Times New Roman" panose="02020603050405020304" pitchFamily="18" charset="0"/>
              </a:rPr>
              <a:t>?</a:t>
            </a:r>
          </a:p>
          <a:p>
            <a:pPr algn="ctr"/>
            <a:r>
              <a:rPr lang="en-US" sz="2800" dirty="0">
                <a:solidFill>
                  <a:srgbClr val="66FF66"/>
                </a:solidFill>
                <a:latin typeface="Times New Roman" panose="02020603050405020304" pitchFamily="18" charset="0"/>
                <a:cs typeface="Times New Roman" panose="02020603050405020304" pitchFamily="18" charset="0"/>
              </a:rPr>
              <a:t>Being aware of </a:t>
            </a:r>
            <a:r>
              <a:rPr lang="en-US" sz="2800" dirty="0">
                <a:solidFill>
                  <a:schemeClr val="bg1"/>
                </a:solidFill>
                <a:latin typeface="Times New Roman" panose="02020603050405020304" pitchFamily="18" charset="0"/>
                <a:cs typeface="Times New Roman" panose="02020603050405020304" pitchFamily="18" charset="0"/>
              </a:rPr>
              <a:t>what we </a:t>
            </a:r>
            <a:r>
              <a:rPr lang="en-US" sz="2800" dirty="0">
                <a:solidFill>
                  <a:schemeClr val="accent6">
                    <a:lumMod val="60000"/>
                    <a:lumOff val="40000"/>
                  </a:schemeClr>
                </a:solidFill>
                <a:latin typeface="Times New Roman" panose="02020603050405020304" pitchFamily="18" charset="0"/>
                <a:cs typeface="Times New Roman" panose="02020603050405020304" pitchFamily="18" charset="0"/>
              </a:rPr>
              <a:t>value</a:t>
            </a:r>
            <a:r>
              <a:rPr lang="en-US" sz="2800" dirty="0">
                <a:solidFill>
                  <a:schemeClr val="bg1"/>
                </a:solidFill>
                <a:latin typeface="Times New Roman" panose="02020603050405020304" pitchFamily="18" charset="0"/>
                <a:cs typeface="Times New Roman" panose="02020603050405020304" pitchFamily="18" charset="0"/>
              </a:rPr>
              <a:t> and </a:t>
            </a:r>
            <a:r>
              <a:rPr lang="en-US" sz="2800" dirty="0">
                <a:solidFill>
                  <a:srgbClr val="FF99FF"/>
                </a:solidFill>
                <a:latin typeface="Times New Roman" panose="02020603050405020304" pitchFamily="18" charset="0"/>
                <a:cs typeface="Times New Roman" panose="02020603050405020304" pitchFamily="18" charset="0"/>
              </a:rPr>
              <a:t>are good </a:t>
            </a:r>
            <a:r>
              <a:rPr lang="en-US" sz="2800" dirty="0">
                <a:solidFill>
                  <a:schemeClr val="bg1"/>
                </a:solidFill>
                <a:latin typeface="Times New Roman" panose="02020603050405020304" pitchFamily="18" charset="0"/>
                <a:cs typeface="Times New Roman" panose="02020603050405020304" pitchFamily="18" charset="0"/>
              </a:rPr>
              <a:t>at (</a:t>
            </a:r>
            <a:r>
              <a:rPr lang="en-US" sz="2800" dirty="0">
                <a:solidFill>
                  <a:srgbClr val="FF99FF"/>
                </a:solidFill>
                <a:latin typeface="Times New Roman" panose="02020603050405020304" pitchFamily="18" charset="0"/>
                <a:cs typeface="Times New Roman" panose="02020603050405020304" pitchFamily="18" charset="0"/>
              </a:rPr>
              <a:t>competent</a:t>
            </a:r>
            <a:r>
              <a:rPr lang="en-US" sz="2800" dirty="0">
                <a:solidFill>
                  <a:schemeClr val="bg1"/>
                </a:solidFill>
                <a:latin typeface="Times New Roman" panose="02020603050405020304" pitchFamily="18" charset="0"/>
                <a:cs typeface="Times New Roman" panose="02020603050405020304" pitchFamily="18" charset="0"/>
              </a:rPr>
              <a:t>) is critical, as they influence our </a:t>
            </a:r>
            <a:r>
              <a:rPr lang="en-US" sz="2800" dirty="0">
                <a:solidFill>
                  <a:srgbClr val="00B0F0"/>
                </a:solidFill>
                <a:latin typeface="Times New Roman" panose="02020603050405020304" pitchFamily="18" charset="0"/>
                <a:cs typeface="Times New Roman" panose="02020603050405020304" pitchFamily="18" charset="0"/>
              </a:rPr>
              <a:t>thoughts</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a:solidFill>
                  <a:schemeClr val="accent1">
                    <a:lumMod val="25000"/>
                    <a:lumOff val="75000"/>
                  </a:schemeClr>
                </a:solidFill>
                <a:latin typeface="Times New Roman" panose="02020603050405020304" pitchFamily="18" charset="0"/>
                <a:cs typeface="Times New Roman" panose="02020603050405020304" pitchFamily="18" charset="0"/>
              </a:rPr>
              <a:t>attitudes</a:t>
            </a:r>
            <a:r>
              <a:rPr lang="en-US" sz="2800" dirty="0">
                <a:solidFill>
                  <a:schemeClr val="bg1"/>
                </a:solidFill>
                <a:latin typeface="Times New Roman" panose="02020603050405020304" pitchFamily="18" charset="0"/>
                <a:cs typeface="Times New Roman" panose="02020603050405020304" pitchFamily="18" charset="0"/>
              </a:rPr>
              <a:t> and </a:t>
            </a:r>
            <a:r>
              <a:rPr lang="en-US" sz="2800" dirty="0">
                <a:solidFill>
                  <a:srgbClr val="FFC000"/>
                </a:solidFill>
                <a:latin typeface="Times New Roman" panose="02020603050405020304" pitchFamily="18" charset="0"/>
                <a:cs typeface="Times New Roman" panose="02020603050405020304" pitchFamily="18" charset="0"/>
              </a:rPr>
              <a:t>behaviors</a:t>
            </a:r>
            <a:r>
              <a:rPr lang="en-US" sz="2800" dirty="0">
                <a:solidFill>
                  <a:schemeClr val="bg1"/>
                </a:solidFill>
                <a:latin typeface="Times New Roman" panose="02020603050405020304" pitchFamily="18" charset="0"/>
                <a:cs typeface="Times New Roman" panose="02020603050405020304" pitchFamily="18" charset="0"/>
              </a:rPr>
              <a:t> (such as our </a:t>
            </a:r>
            <a:r>
              <a:rPr lang="en-US" sz="2800" dirty="0">
                <a:solidFill>
                  <a:schemeClr val="accent3">
                    <a:lumMod val="40000"/>
                    <a:lumOff val="60000"/>
                  </a:schemeClr>
                </a:solidFill>
                <a:latin typeface="Times New Roman" panose="02020603050405020304" pitchFamily="18" charset="0"/>
                <a:cs typeface="Times New Roman" panose="02020603050405020304" pitchFamily="18" charset="0"/>
              </a:rPr>
              <a:t>career selection </a:t>
            </a:r>
            <a:r>
              <a:rPr lang="en-US" sz="2800" dirty="0">
                <a:solidFill>
                  <a:schemeClr val="bg1"/>
                </a:solidFill>
                <a:latin typeface="Times New Roman" panose="02020603050405020304" pitchFamily="18" charset="0"/>
                <a:cs typeface="Times New Roman" panose="02020603050405020304" pitchFamily="18" charset="0"/>
              </a:rPr>
              <a:t>and </a:t>
            </a:r>
            <a:r>
              <a:rPr lang="en-US" sz="2800" dirty="0">
                <a:solidFill>
                  <a:schemeClr val="accent5">
                    <a:lumMod val="40000"/>
                    <a:lumOff val="60000"/>
                  </a:schemeClr>
                </a:solidFill>
                <a:latin typeface="Times New Roman" panose="02020603050405020304" pitchFamily="18" charset="0"/>
                <a:cs typeface="Times New Roman" panose="02020603050405020304" pitchFamily="18" charset="0"/>
              </a:rPr>
              <a:t>work settings</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consciously</a:t>
            </a:r>
            <a:r>
              <a:rPr lang="en-US" sz="2800" dirty="0">
                <a:solidFill>
                  <a:schemeClr val="bg1"/>
                </a:solidFill>
                <a:latin typeface="Times New Roman" panose="02020603050405020304" pitchFamily="18" charset="0"/>
                <a:cs typeface="Times New Roman" panose="02020603050405020304" pitchFamily="18" charset="0"/>
              </a:rPr>
              <a:t> or </a:t>
            </a:r>
            <a:r>
              <a:rPr lang="en-US" sz="2800" dirty="0">
                <a:solidFill>
                  <a:srgbClr val="FFFF00"/>
                </a:solidFill>
                <a:latin typeface="Times New Roman" panose="02020603050405020304" pitchFamily="18" charset="0"/>
                <a:cs typeface="Times New Roman" panose="02020603050405020304" pitchFamily="18" charset="0"/>
              </a:rPr>
              <a:t>unconsciously</a:t>
            </a:r>
            <a:r>
              <a:rPr lang="en-US" sz="2800" dirty="0">
                <a:solidFill>
                  <a:schemeClr val="bg1"/>
                </a:solidFill>
                <a:latin typeface="Times New Roman" panose="02020603050405020304" pitchFamily="18" charset="0"/>
                <a:cs typeface="Times New Roman" panose="02020603050405020304" pitchFamily="18" charset="0"/>
              </a:rPr>
              <a:t>), and </a:t>
            </a:r>
            <a:r>
              <a:rPr lang="en-US" sz="2800" dirty="0">
                <a:solidFill>
                  <a:srgbClr val="00B0F0"/>
                </a:solidFill>
                <a:latin typeface="Times New Roman" panose="02020603050405020304" pitchFamily="18" charset="0"/>
                <a:cs typeface="Times New Roman" panose="02020603050405020304" pitchFamily="18" charset="0"/>
              </a:rPr>
              <a:t>outcomes</a:t>
            </a:r>
            <a:r>
              <a:rPr lang="en-US" sz="2800" dirty="0">
                <a:solidFill>
                  <a:schemeClr val="bg1"/>
                </a:solidFill>
                <a:latin typeface="Times New Roman" panose="02020603050405020304" pitchFamily="18" charset="0"/>
                <a:cs typeface="Times New Roman" panose="02020603050405020304" pitchFamily="18" charset="0"/>
              </a:rPr>
              <a:t> such as </a:t>
            </a:r>
            <a:r>
              <a:rPr lang="en-US" sz="2800" dirty="0">
                <a:solidFill>
                  <a:schemeClr val="accent6">
                    <a:lumMod val="40000"/>
                    <a:lumOff val="60000"/>
                  </a:schemeClr>
                </a:solidFill>
                <a:latin typeface="Times New Roman" panose="02020603050405020304" pitchFamily="18" charset="0"/>
                <a:cs typeface="Times New Roman" panose="02020603050405020304" pitchFamily="18" charset="0"/>
              </a:rPr>
              <a:t>psychological success </a:t>
            </a:r>
            <a:r>
              <a:rPr lang="en-US" sz="2800" dirty="0">
                <a:solidFill>
                  <a:schemeClr val="bg1"/>
                </a:solidFill>
                <a:latin typeface="Times New Roman" panose="02020603050405020304" pitchFamily="18" charset="0"/>
                <a:cs typeface="Times New Roman" panose="02020603050405020304" pitchFamily="18" charset="0"/>
              </a:rPr>
              <a:t>that our jobs are meaningful and we met it </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That is, aware of what we </a:t>
            </a:r>
            <a:r>
              <a:rPr lang="en-US" sz="2800" i="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anchor</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on our </a:t>
            </a:r>
            <a:r>
              <a:rPr lang="en-US" sz="2800" i="1" dirty="0">
                <a:solidFill>
                  <a:srgbClr val="00FFFF"/>
                </a:solidFill>
                <a:latin typeface="Times New Roman" panose="02020603050405020304" pitchFamily="18" charset="0"/>
                <a:cs typeface="Times New Roman" panose="02020603050405020304" pitchFamily="18" charset="0"/>
                <a:sym typeface="Wingdings" panose="05000000000000000000" pitchFamily="2" charset="2"/>
              </a:rPr>
              <a:t>career aspiration </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and </a:t>
            </a:r>
            <a:r>
              <a:rPr lang="en-US" sz="2800" i="1"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how</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we want our career to be like </a:t>
            </a:r>
            <a:r>
              <a:rPr lang="en-US" sz="2800" i="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is central to </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our </a:t>
            </a:r>
            <a:r>
              <a:rPr lang="en-US" sz="2800"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career satisfaction</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rgbClr val="66FF66"/>
                </a:solidFill>
                <a:latin typeface="Times New Roman" panose="02020603050405020304" pitchFamily="18" charset="0"/>
                <a:cs typeface="Times New Roman" panose="02020603050405020304" pitchFamily="18" charset="0"/>
                <a:sym typeface="Wingdings" panose="05000000000000000000" pitchFamily="2" charset="2"/>
              </a:rPr>
              <a:t>career self-management</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and </a:t>
            </a:r>
            <a:r>
              <a:rPr lang="en-US" sz="28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career success</a:t>
            </a: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026" name="Picture 2" descr="Self awareness">
            <a:extLst>
              <a:ext uri="{FF2B5EF4-FFF2-40B4-BE49-F238E27FC236}">
                <a16:creationId xmlns:a16="http://schemas.microsoft.com/office/drawing/2014/main" id="{16EFC7CE-C7FD-4CA8-A426-CC89A1D08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55" y="482322"/>
            <a:ext cx="3468622" cy="20646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eer success. How do you define it? - Jane Benston">
            <a:extLst>
              <a:ext uri="{FF2B5EF4-FFF2-40B4-BE49-F238E27FC236}">
                <a16:creationId xmlns:a16="http://schemas.microsoft.com/office/drawing/2014/main" id="{3E947D0E-5CB6-9823-E0F8-E40AAEBA3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55" y="3275763"/>
            <a:ext cx="3476309" cy="219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57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E43F15BF-B81E-4F58-2F7E-0CB68FD7E795}"/>
              </a:ext>
            </a:extLst>
          </p:cNvPr>
          <p:cNvSpPr>
            <a:spLocks noGrp="1"/>
          </p:cNvSpPr>
          <p:nvPr>
            <p:ph type="ftr" sz="quarter" idx="3"/>
          </p:nvPr>
        </p:nvSpPr>
        <p:spPr/>
        <p:txBody>
          <a:bodyPr/>
          <a:lstStyle/>
          <a:p>
            <a:r>
              <a:rPr lang="en-US"/>
              <a:t>Dr. C.C. Tan</a:t>
            </a:r>
            <a:endParaRPr lang="en-US" dirty="0"/>
          </a:p>
        </p:txBody>
      </p:sp>
      <p:sp>
        <p:nvSpPr>
          <p:cNvPr id="10" name="Slide Number Placeholder 9">
            <a:extLst>
              <a:ext uri="{FF2B5EF4-FFF2-40B4-BE49-F238E27FC236}">
                <a16:creationId xmlns:a16="http://schemas.microsoft.com/office/drawing/2014/main" id="{39C1DE9C-17BB-26BC-9710-0858B7499CD4}"/>
              </a:ext>
            </a:extLst>
          </p:cNvPr>
          <p:cNvSpPr>
            <a:spLocks noGrp="1"/>
          </p:cNvSpPr>
          <p:nvPr>
            <p:ph type="sldNum" sz="quarter" idx="4"/>
          </p:nvPr>
        </p:nvSpPr>
        <p:spPr/>
        <p:txBody>
          <a:bodyPr/>
          <a:lstStyle/>
          <a:p>
            <a:pPr>
              <a:defRPr/>
            </a:pPr>
            <a:fld id="{8D1FC6F8-0BCD-47E9-9C64-690771D9C143}" type="slidenum">
              <a:rPr lang="en-US" smtClean="0"/>
              <a:pPr>
                <a:defRPr/>
              </a:pPr>
              <a:t>7</a:t>
            </a:fld>
            <a:endParaRPr lang="en-US" dirty="0"/>
          </a:p>
        </p:txBody>
      </p:sp>
      <p:sp>
        <p:nvSpPr>
          <p:cNvPr id="11" name="Date Placeholder 10">
            <a:extLst>
              <a:ext uri="{FF2B5EF4-FFF2-40B4-BE49-F238E27FC236}">
                <a16:creationId xmlns:a16="http://schemas.microsoft.com/office/drawing/2014/main" id="{F34E558F-6C96-75E3-400F-984AF174974B}"/>
              </a:ext>
            </a:extLst>
          </p:cNvPr>
          <p:cNvSpPr>
            <a:spLocks noGrp="1"/>
          </p:cNvSpPr>
          <p:nvPr>
            <p:ph type="dt" sz="half" idx="2"/>
          </p:nvPr>
        </p:nvSpPr>
        <p:spPr/>
        <p:txBody>
          <a:bodyPr/>
          <a:lstStyle/>
          <a:p>
            <a:pPr>
              <a:defRPr/>
            </a:pPr>
            <a:r>
              <a:rPr lang="en-US" cap="all"/>
              <a:t>May 21, 20XX</a:t>
            </a:r>
            <a:endParaRPr lang="en-US" cap="all" dirty="0"/>
          </a:p>
        </p:txBody>
      </p:sp>
      <p:sp>
        <p:nvSpPr>
          <p:cNvPr id="12" name="TextBox 11">
            <a:extLst>
              <a:ext uri="{FF2B5EF4-FFF2-40B4-BE49-F238E27FC236}">
                <a16:creationId xmlns:a16="http://schemas.microsoft.com/office/drawing/2014/main" id="{B4E0A448-B08D-8395-7C21-7C1EE27DA6F2}"/>
              </a:ext>
            </a:extLst>
          </p:cNvPr>
          <p:cNvSpPr txBox="1"/>
          <p:nvPr/>
        </p:nvSpPr>
        <p:spPr>
          <a:xfrm>
            <a:off x="849086" y="471759"/>
            <a:ext cx="6055567" cy="5386090"/>
          </a:xfrm>
          <a:prstGeom prst="rect">
            <a:avLst/>
          </a:prstGeom>
          <a:noFill/>
          <a:ln>
            <a:solidFill>
              <a:srgbClr val="FFFF00"/>
            </a:solidFill>
          </a:ln>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What do we typically </a:t>
            </a:r>
            <a:r>
              <a:rPr lang="en-US" sz="3200" i="1" dirty="0">
                <a:solidFill>
                  <a:srgbClr val="FFFF00"/>
                </a:solidFill>
                <a:latin typeface="Times New Roman" panose="02020603050405020304" pitchFamily="18" charset="0"/>
                <a:cs typeface="Times New Roman" panose="02020603050405020304" pitchFamily="18" charset="0"/>
              </a:rPr>
              <a:t>anchor</a:t>
            </a:r>
            <a:r>
              <a:rPr lang="en-US" sz="3200" dirty="0">
                <a:solidFill>
                  <a:schemeClr val="bg1"/>
                </a:solidFill>
                <a:latin typeface="Times New Roman" panose="02020603050405020304" pitchFamily="18" charset="0"/>
                <a:cs typeface="Times New Roman" panose="02020603050405020304" pitchFamily="18" charset="0"/>
              </a:rPr>
              <a:t> on in our </a:t>
            </a:r>
            <a:r>
              <a:rPr lang="en-US" sz="3200" i="1" dirty="0">
                <a:solidFill>
                  <a:srgbClr val="00FFFF"/>
                </a:solidFill>
                <a:latin typeface="Times New Roman" panose="02020603050405020304" pitchFamily="18" charset="0"/>
                <a:cs typeface="Times New Roman" panose="02020603050405020304" pitchFamily="18" charset="0"/>
              </a:rPr>
              <a:t>career vision and choice</a:t>
            </a:r>
            <a:r>
              <a:rPr lang="en-US" sz="3200" dirty="0">
                <a:solidFill>
                  <a:schemeClr val="bg1"/>
                </a:solidFill>
                <a:latin typeface="Times New Roman" panose="02020603050405020304" pitchFamily="18" charset="0"/>
                <a:cs typeface="Times New Roman" panose="02020603050405020304" pitchFamily="18" charset="0"/>
              </a:rPr>
              <a:t>?</a:t>
            </a:r>
          </a:p>
          <a:p>
            <a:pPr marL="342900" indent="-342900">
              <a:buFont typeface="Wingdings" panose="05000000000000000000" pitchFamily="2" charset="2"/>
              <a:buChar char="q"/>
            </a:pPr>
            <a:r>
              <a:rPr lang="en-US" sz="2800" dirty="0">
                <a:solidFill>
                  <a:srgbClr val="FFC000"/>
                </a:solidFill>
                <a:latin typeface="Times New Roman" panose="02020603050405020304" pitchFamily="18" charset="0"/>
                <a:cs typeface="Times New Roman" panose="02020603050405020304" pitchFamily="18" charset="0"/>
              </a:rPr>
              <a:t>For instance</a:t>
            </a:r>
            <a:r>
              <a:rPr lang="en-US" sz="2800" dirty="0">
                <a:solidFill>
                  <a:schemeClr val="bg1"/>
                </a:solidFill>
                <a:latin typeface="Times New Roman" panose="02020603050405020304" pitchFamily="18" charset="0"/>
                <a:cs typeface="Times New Roman" panose="02020603050405020304" pitchFamily="18" charset="0"/>
              </a:rPr>
              <a:t>: According to Schein (1987): </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Security/stability</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Autonomy/independence</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Managerial and technical/functional </a:t>
            </a:r>
            <a:r>
              <a:rPr lang="en-US" sz="2800" i="1" dirty="0">
                <a:solidFill>
                  <a:srgbClr val="FF99FF"/>
                </a:solidFill>
                <a:latin typeface="Times New Roman" panose="02020603050405020304" pitchFamily="18" charset="0"/>
                <a:cs typeface="Times New Roman" panose="02020603050405020304" pitchFamily="18" charset="0"/>
              </a:rPr>
              <a:t>competence</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Entrepreneurial creativity</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Sense of service</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Pure challenge</a:t>
            </a:r>
          </a:p>
          <a:p>
            <a:pPr marL="342900" indent="-342900">
              <a:buFont typeface="Wingdings" panose="05000000000000000000" pitchFamily="2" charset="2"/>
              <a:buChar char="q"/>
            </a:pPr>
            <a:r>
              <a:rPr lang="en-US" sz="2800" dirty="0">
                <a:solidFill>
                  <a:schemeClr val="bg1"/>
                </a:solidFill>
                <a:latin typeface="Times New Roman" panose="02020603050405020304" pitchFamily="18" charset="0"/>
                <a:cs typeface="Times New Roman" panose="02020603050405020304" pitchFamily="18" charset="0"/>
              </a:rPr>
              <a:t>Lifestyle integration</a:t>
            </a:r>
            <a:endParaRPr lang="en-US" sz="3200" dirty="0">
              <a:solidFill>
                <a:schemeClr val="bg1"/>
              </a:solidFill>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93510310-F806-B2C4-8F30-31D62C9C95CE}"/>
              </a:ext>
            </a:extLst>
          </p:cNvPr>
          <p:cNvCxnSpPr>
            <a:cxnSpLocks/>
          </p:cNvCxnSpPr>
          <p:nvPr/>
        </p:nvCxnSpPr>
        <p:spPr>
          <a:xfrm>
            <a:off x="7809722" y="3164804"/>
            <a:ext cx="2845837"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EE923C05-C77A-EFC9-2ECD-32C1DA8CC710}"/>
              </a:ext>
            </a:extLst>
          </p:cNvPr>
          <p:cNvSpPr/>
          <p:nvPr/>
        </p:nvSpPr>
        <p:spPr>
          <a:xfrm>
            <a:off x="9033468" y="3164804"/>
            <a:ext cx="381837" cy="432506"/>
          </a:xfrm>
          <a:prstGeom prst="triangl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14C8B4E-FF7B-5C5A-A53A-EEB8B13A908A}"/>
              </a:ext>
            </a:extLst>
          </p:cNvPr>
          <p:cNvSpPr txBox="1"/>
          <p:nvPr/>
        </p:nvSpPr>
        <p:spPr>
          <a:xfrm>
            <a:off x="7768113" y="3693196"/>
            <a:ext cx="2829557" cy="1200329"/>
          </a:xfrm>
          <a:prstGeom prst="rect">
            <a:avLst/>
          </a:prstGeom>
          <a:noFill/>
        </p:spPr>
        <p:txBody>
          <a:bodyPr wrap="none" rtlCol="0">
            <a:spAutoFit/>
          </a:bodyPr>
          <a:lstStyle/>
          <a:p>
            <a:pPr algn="ctr"/>
            <a:r>
              <a:rPr lang="en-US" dirty="0">
                <a:solidFill>
                  <a:srgbClr val="FF99FF"/>
                </a:solidFill>
                <a:latin typeface="Times New Roman" panose="02020603050405020304" pitchFamily="18" charset="0"/>
                <a:cs typeface="Times New Roman" panose="02020603050405020304" pitchFamily="18" charset="0"/>
              </a:rPr>
              <a:t>Career Anchors:</a:t>
            </a:r>
          </a:p>
          <a:p>
            <a:pPr marL="285750" indent="-285750" algn="ctr">
              <a:buFont typeface="Wingdings" panose="05000000000000000000" pitchFamily="2" charset="2"/>
              <a:buChar char="v"/>
            </a:pPr>
            <a:r>
              <a:rPr lang="en-US" dirty="0">
                <a:solidFill>
                  <a:srgbClr val="FF99FF"/>
                </a:solidFill>
                <a:latin typeface="Times New Roman" panose="02020603050405020304" pitchFamily="18" charset="0"/>
                <a:cs typeface="Times New Roman" panose="02020603050405020304" pitchFamily="18" charset="0"/>
              </a:rPr>
              <a:t>Needs</a:t>
            </a:r>
          </a:p>
          <a:p>
            <a:pPr marL="285750" indent="-285750" algn="ctr">
              <a:buFont typeface="Wingdings" panose="05000000000000000000" pitchFamily="2" charset="2"/>
              <a:buChar char="v"/>
            </a:pPr>
            <a:r>
              <a:rPr lang="en-US" dirty="0">
                <a:solidFill>
                  <a:srgbClr val="FF99FF"/>
                </a:solidFill>
                <a:latin typeface="Times New Roman" panose="02020603050405020304" pitchFamily="18" charset="0"/>
                <a:cs typeface="Times New Roman" panose="02020603050405020304" pitchFamily="18" charset="0"/>
              </a:rPr>
              <a:t>Values</a:t>
            </a:r>
          </a:p>
          <a:p>
            <a:pPr marL="285750" indent="-285750" algn="ctr">
              <a:buFont typeface="Wingdings" panose="05000000000000000000" pitchFamily="2" charset="2"/>
              <a:buChar char="v"/>
            </a:pPr>
            <a:r>
              <a:rPr lang="en-US" dirty="0">
                <a:solidFill>
                  <a:srgbClr val="FF99FF"/>
                </a:solidFill>
                <a:latin typeface="Times New Roman" panose="02020603050405020304" pitchFamily="18" charset="0"/>
                <a:cs typeface="Times New Roman" panose="02020603050405020304" pitchFamily="18" charset="0"/>
              </a:rPr>
              <a:t>Talents and Competences</a:t>
            </a:r>
          </a:p>
        </p:txBody>
      </p:sp>
      <p:sp>
        <p:nvSpPr>
          <p:cNvPr id="18" name="Arrow: Down 17">
            <a:extLst>
              <a:ext uri="{FF2B5EF4-FFF2-40B4-BE49-F238E27FC236}">
                <a16:creationId xmlns:a16="http://schemas.microsoft.com/office/drawing/2014/main" id="{6F7DE394-868B-0CDE-00D3-0009DFB15EBD}"/>
              </a:ext>
            </a:extLst>
          </p:cNvPr>
          <p:cNvSpPr/>
          <p:nvPr/>
        </p:nvSpPr>
        <p:spPr>
          <a:xfrm rot="10800000">
            <a:off x="8851295" y="2376192"/>
            <a:ext cx="663191" cy="599796"/>
          </a:xfrm>
          <a:prstGeom prst="downArrow">
            <a:avLst/>
          </a:prstGeom>
          <a:solidFill>
            <a:srgbClr val="66FF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0261547-1361-9F29-BBF5-88F57D4C9DE2}"/>
              </a:ext>
            </a:extLst>
          </p:cNvPr>
          <p:cNvSpPr txBox="1"/>
          <p:nvPr/>
        </p:nvSpPr>
        <p:spPr>
          <a:xfrm>
            <a:off x="9514486" y="2460918"/>
            <a:ext cx="936475" cy="461665"/>
          </a:xfrm>
          <a:prstGeom prst="rect">
            <a:avLst/>
          </a:prstGeom>
          <a:noFill/>
        </p:spPr>
        <p:txBody>
          <a:bodyPr wrap="none" rtlCol="0">
            <a:spAutoFit/>
          </a:bodyPr>
          <a:lstStyle/>
          <a:p>
            <a:r>
              <a:rPr lang="en-US" sz="2400" dirty="0">
                <a:solidFill>
                  <a:srgbClr val="66FF66"/>
                </a:solidFill>
                <a:latin typeface="Times New Roman" panose="02020603050405020304" pitchFamily="18" charset="0"/>
                <a:cs typeface="Times New Roman" panose="02020603050405020304" pitchFamily="18" charset="0"/>
              </a:rPr>
              <a:t>Shape</a:t>
            </a:r>
          </a:p>
        </p:txBody>
      </p:sp>
      <p:sp>
        <p:nvSpPr>
          <p:cNvPr id="20" name="TextBox 19">
            <a:extLst>
              <a:ext uri="{FF2B5EF4-FFF2-40B4-BE49-F238E27FC236}">
                <a16:creationId xmlns:a16="http://schemas.microsoft.com/office/drawing/2014/main" id="{C6AD50C3-D87E-12BD-3EA2-3A2741AE90CB}"/>
              </a:ext>
            </a:extLst>
          </p:cNvPr>
          <p:cNvSpPr txBox="1"/>
          <p:nvPr/>
        </p:nvSpPr>
        <p:spPr>
          <a:xfrm>
            <a:off x="8035781" y="1847801"/>
            <a:ext cx="2294218" cy="461665"/>
          </a:xfrm>
          <a:prstGeom prst="rect">
            <a:avLst/>
          </a:prstGeom>
          <a:noFill/>
        </p:spPr>
        <p:txBody>
          <a:bodyPr wrap="none" rtlCol="0">
            <a:spAutoFit/>
          </a:bodyPr>
          <a:lstStyle/>
          <a:p>
            <a:r>
              <a:rPr lang="en-US" sz="2400" dirty="0">
                <a:solidFill>
                  <a:schemeClr val="accent3">
                    <a:lumMod val="60000"/>
                    <a:lumOff val="40000"/>
                  </a:schemeClr>
                </a:solidFill>
                <a:latin typeface="Times New Roman" panose="02020603050405020304" pitchFamily="18" charset="0"/>
                <a:cs typeface="Times New Roman" panose="02020603050405020304" pitchFamily="18" charset="0"/>
              </a:rPr>
              <a:t>Career Decisions</a:t>
            </a:r>
          </a:p>
        </p:txBody>
      </p:sp>
    </p:spTree>
    <p:extLst>
      <p:ext uri="{BB962C8B-B14F-4D97-AF65-F5344CB8AC3E}">
        <p14:creationId xmlns:p14="http://schemas.microsoft.com/office/powerpoint/2010/main" val="174908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9CF8A8CD-8916-2F1F-809B-4BE19BCE0D8F}"/>
              </a:ext>
            </a:extLst>
          </p:cNvPr>
          <p:cNvSpPr>
            <a:spLocks noGrp="1"/>
          </p:cNvSpPr>
          <p:nvPr>
            <p:ph type="ftr" sz="quarter" idx="3"/>
          </p:nvPr>
        </p:nvSpPr>
        <p:spPr/>
        <p:txBody>
          <a:bodyPr/>
          <a:lstStyle/>
          <a:p>
            <a:r>
              <a:rPr lang="en-US"/>
              <a:t>Dr. C.C. Tan</a:t>
            </a:r>
            <a:endParaRPr lang="en-US" dirty="0"/>
          </a:p>
        </p:txBody>
      </p:sp>
      <p:sp>
        <p:nvSpPr>
          <p:cNvPr id="8" name="Slide Number Placeholder 7">
            <a:extLst>
              <a:ext uri="{FF2B5EF4-FFF2-40B4-BE49-F238E27FC236}">
                <a16:creationId xmlns:a16="http://schemas.microsoft.com/office/drawing/2014/main" id="{69083A24-FD4B-86AB-17F3-6A000072E615}"/>
              </a:ext>
            </a:extLst>
          </p:cNvPr>
          <p:cNvSpPr>
            <a:spLocks noGrp="1"/>
          </p:cNvSpPr>
          <p:nvPr>
            <p:ph type="sldNum" sz="quarter" idx="4"/>
          </p:nvPr>
        </p:nvSpPr>
        <p:spPr/>
        <p:txBody>
          <a:bodyPr/>
          <a:lstStyle/>
          <a:p>
            <a:pPr>
              <a:defRPr/>
            </a:pPr>
            <a:fld id="{8D1FC6F8-0BCD-47E9-9C64-690771D9C143}" type="slidenum">
              <a:rPr lang="en-US" smtClean="0"/>
              <a:pPr>
                <a:defRPr/>
              </a:pPr>
              <a:t>8</a:t>
            </a:fld>
            <a:endParaRPr lang="en-US" dirty="0"/>
          </a:p>
        </p:txBody>
      </p:sp>
      <p:sp>
        <p:nvSpPr>
          <p:cNvPr id="9" name="Date Placeholder 8">
            <a:extLst>
              <a:ext uri="{FF2B5EF4-FFF2-40B4-BE49-F238E27FC236}">
                <a16:creationId xmlns:a16="http://schemas.microsoft.com/office/drawing/2014/main" id="{3141BB51-E081-9DDA-D408-6E924EC70BBD}"/>
              </a:ext>
            </a:extLst>
          </p:cNvPr>
          <p:cNvSpPr>
            <a:spLocks noGrp="1"/>
          </p:cNvSpPr>
          <p:nvPr>
            <p:ph type="dt" sz="half" idx="2"/>
          </p:nvPr>
        </p:nvSpPr>
        <p:spPr/>
        <p:txBody>
          <a:bodyPr/>
          <a:lstStyle/>
          <a:p>
            <a:pPr>
              <a:defRPr/>
            </a:pPr>
            <a:r>
              <a:rPr lang="en-US" cap="all"/>
              <a:t>May 21, 20XX</a:t>
            </a:r>
            <a:endParaRPr lang="en-US" cap="all" dirty="0"/>
          </a:p>
        </p:txBody>
      </p:sp>
      <p:sp>
        <p:nvSpPr>
          <p:cNvPr id="10" name="TextBox 9">
            <a:extLst>
              <a:ext uri="{FF2B5EF4-FFF2-40B4-BE49-F238E27FC236}">
                <a16:creationId xmlns:a16="http://schemas.microsoft.com/office/drawing/2014/main" id="{E24D5034-5070-F2D7-EF8E-9C7BED945EB2}"/>
              </a:ext>
            </a:extLst>
          </p:cNvPr>
          <p:cNvSpPr txBox="1"/>
          <p:nvPr/>
        </p:nvSpPr>
        <p:spPr>
          <a:xfrm>
            <a:off x="661647" y="1590738"/>
            <a:ext cx="10110771" cy="5201424"/>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The </a:t>
            </a:r>
            <a:r>
              <a:rPr lang="en-US" sz="3600" b="1" dirty="0">
                <a:solidFill>
                  <a:srgbClr val="66FF66"/>
                </a:solidFill>
                <a:latin typeface="Arial" panose="020B0604020202020204" pitchFamily="34" charset="0"/>
                <a:cs typeface="Arial" panose="020B0604020202020204" pitchFamily="34" charset="0"/>
              </a:rPr>
              <a:t>earlier</a:t>
            </a:r>
            <a:r>
              <a:rPr lang="en-US" sz="3600" b="1" dirty="0">
                <a:solidFill>
                  <a:schemeClr val="bg1"/>
                </a:solidFill>
                <a:latin typeface="Arial" panose="020B0604020202020204" pitchFamily="34" charset="0"/>
                <a:cs typeface="Arial" panose="020B0604020202020204" pitchFamily="34" charset="0"/>
              </a:rPr>
              <a:t> we identify our </a:t>
            </a:r>
            <a:r>
              <a:rPr lang="en-US" sz="3600" b="1" i="1" dirty="0">
                <a:solidFill>
                  <a:srgbClr val="FF99FF"/>
                </a:solidFill>
                <a:latin typeface="Arial" panose="020B0604020202020204" pitchFamily="34" charset="0"/>
                <a:cs typeface="Arial" panose="020B0604020202020204" pitchFamily="34" charset="0"/>
              </a:rPr>
              <a:t>career anchor </a:t>
            </a:r>
            <a:r>
              <a:rPr lang="en-US" sz="3600" b="1" dirty="0">
                <a:solidFill>
                  <a:schemeClr val="bg1"/>
                </a:solidFill>
                <a:latin typeface="Arial" panose="020B0604020202020204" pitchFamily="34" charset="0"/>
                <a:cs typeface="Arial" panose="020B0604020202020204" pitchFamily="34" charset="0"/>
              </a:rPr>
              <a:t>or </a:t>
            </a:r>
            <a:r>
              <a:rPr lang="en-US" sz="3600" b="1" i="1" dirty="0">
                <a:solidFill>
                  <a:srgbClr val="FF99FF"/>
                </a:solidFill>
                <a:latin typeface="Arial" panose="020B0604020202020204" pitchFamily="34" charset="0"/>
                <a:cs typeface="Arial" panose="020B0604020202020204" pitchFamily="34" charset="0"/>
              </a:rPr>
              <a:t>orientation</a:t>
            </a:r>
            <a:r>
              <a:rPr lang="en-US" sz="3600" b="1" dirty="0">
                <a:solidFill>
                  <a:schemeClr val="bg1"/>
                </a:solidFill>
                <a:latin typeface="Arial" panose="020B0604020202020204" pitchFamily="34" charset="0"/>
                <a:cs typeface="Arial" panose="020B0604020202020204" pitchFamily="34" charset="0"/>
              </a:rPr>
              <a:t>, which we must also consider </a:t>
            </a:r>
            <a:r>
              <a:rPr lang="en-US" sz="3600" b="1" dirty="0">
                <a:solidFill>
                  <a:srgbClr val="FFFF00"/>
                </a:solidFill>
                <a:latin typeface="Arial" panose="020B0604020202020204" pitchFamily="34" charset="0"/>
                <a:cs typeface="Arial" panose="020B0604020202020204" pitchFamily="34" charset="0"/>
              </a:rPr>
              <a:t>industry</a:t>
            </a:r>
            <a:r>
              <a:rPr lang="en-US" sz="3600" b="1" dirty="0">
                <a:solidFill>
                  <a:schemeClr val="bg1"/>
                </a:solidFill>
                <a:latin typeface="Arial" panose="020B0604020202020204" pitchFamily="34" charset="0"/>
                <a:cs typeface="Arial" panose="020B0604020202020204" pitchFamily="34" charset="0"/>
              </a:rPr>
              <a:t> and </a:t>
            </a:r>
            <a:r>
              <a:rPr lang="en-US" sz="3600" b="1" dirty="0">
                <a:solidFill>
                  <a:srgbClr val="FFFF00"/>
                </a:solidFill>
                <a:latin typeface="Arial" panose="020B0604020202020204" pitchFamily="34" charset="0"/>
                <a:cs typeface="Arial" panose="020B0604020202020204" pitchFamily="34" charset="0"/>
              </a:rPr>
              <a:t>social context and requirements</a:t>
            </a:r>
            <a:r>
              <a:rPr lang="en-US" sz="3600" b="1" i="1" dirty="0">
                <a:solidFill>
                  <a:srgbClr val="00FF00"/>
                </a:solidFill>
                <a:latin typeface="Arial" panose="020B0604020202020204" pitchFamily="34" charset="0"/>
                <a:cs typeface="Arial" panose="020B0604020202020204" pitchFamily="34" charset="0"/>
              </a:rPr>
              <a:t> (such as Industry 4.0 and Industry 5.0), </a:t>
            </a:r>
            <a:r>
              <a:rPr lang="en-US" sz="3600" b="1" dirty="0">
                <a:solidFill>
                  <a:schemeClr val="bg1"/>
                </a:solidFill>
                <a:latin typeface="Arial" panose="020B0604020202020204" pitchFamily="34" charset="0"/>
                <a:cs typeface="Arial" panose="020B0604020202020204" pitchFamily="34" charset="0"/>
              </a:rPr>
              <a:t>the better we will be able to lead a </a:t>
            </a:r>
            <a:r>
              <a:rPr lang="en-US" sz="3600" b="1" dirty="0">
                <a:solidFill>
                  <a:srgbClr val="00FFFF"/>
                </a:solidFill>
                <a:latin typeface="Arial" panose="020B0604020202020204" pitchFamily="34" charset="0"/>
                <a:cs typeface="Arial" panose="020B0604020202020204" pitchFamily="34" charset="0"/>
              </a:rPr>
              <a:t>meaningful career</a:t>
            </a:r>
            <a:r>
              <a:rPr lang="en-US" sz="3600" b="1" dirty="0">
                <a:solidFill>
                  <a:schemeClr val="bg1"/>
                </a:solidFill>
                <a:latin typeface="Arial" panose="020B0604020202020204" pitchFamily="34" charset="0"/>
                <a:cs typeface="Arial" panose="020B0604020202020204" pitchFamily="34" charset="0"/>
              </a:rPr>
              <a:t>. </a:t>
            </a:r>
            <a:r>
              <a:rPr lang="en-US" sz="3600" b="1" dirty="0">
                <a:solidFill>
                  <a:srgbClr val="FFC000"/>
                </a:solidFill>
                <a:latin typeface="Arial" panose="020B0604020202020204" pitchFamily="34" charset="0"/>
                <a:cs typeface="Arial" panose="020B0604020202020204" pitchFamily="34" charset="0"/>
              </a:rPr>
              <a:t>Otherwise</a:t>
            </a:r>
            <a:r>
              <a:rPr lang="en-US" sz="3600" b="1" dirty="0">
                <a:solidFill>
                  <a:schemeClr val="bg1"/>
                </a:solidFill>
                <a:latin typeface="Arial" panose="020B0604020202020204" pitchFamily="34" charset="0"/>
                <a:cs typeface="Arial" panose="020B0604020202020204" pitchFamily="34" charset="0"/>
              </a:rPr>
              <a:t>, </a:t>
            </a:r>
            <a:r>
              <a:rPr lang="en-US" sz="3600" b="1" dirty="0">
                <a:solidFill>
                  <a:srgbClr val="FF0066"/>
                </a:solidFill>
                <a:latin typeface="Arial" panose="020B0604020202020204" pitchFamily="34" charset="0"/>
                <a:cs typeface="Arial" panose="020B0604020202020204" pitchFamily="34" charset="0"/>
              </a:rPr>
              <a:t>for instance</a:t>
            </a:r>
            <a:r>
              <a:rPr lang="en-US" sz="3600" b="1" dirty="0">
                <a:solidFill>
                  <a:schemeClr val="bg1"/>
                </a:solidFill>
                <a:latin typeface="Arial" panose="020B0604020202020204" pitchFamily="34" charset="0"/>
                <a:cs typeface="Arial" panose="020B0604020202020204" pitchFamily="34" charset="0"/>
              </a:rPr>
              <a:t>, </a:t>
            </a:r>
            <a:r>
              <a:rPr lang="en-US" sz="3600" b="1" i="1" dirty="0">
                <a:solidFill>
                  <a:srgbClr val="FF99FF"/>
                </a:solidFill>
                <a:latin typeface="Arial" panose="020B0604020202020204" pitchFamily="34" charset="0"/>
                <a:cs typeface="Arial" panose="020B0604020202020204" pitchFamily="34" charset="0"/>
              </a:rPr>
              <a:t>boundaryless careers </a:t>
            </a:r>
            <a:r>
              <a:rPr lang="en-US" sz="3600" b="1" dirty="0">
                <a:solidFill>
                  <a:schemeClr val="bg1"/>
                </a:solidFill>
                <a:latin typeface="Arial" panose="020B0604020202020204" pitchFamily="34" charset="0"/>
                <a:cs typeface="Arial" panose="020B0604020202020204" pitchFamily="34" charset="0"/>
              </a:rPr>
              <a:t>(similar to “</a:t>
            </a:r>
            <a:r>
              <a:rPr lang="en-US" sz="3600" b="1" dirty="0">
                <a:solidFill>
                  <a:srgbClr val="FF0066"/>
                </a:solidFill>
                <a:latin typeface="Arial" panose="020B0604020202020204" pitchFamily="34" charset="0"/>
                <a:cs typeface="Arial" panose="020B0604020202020204" pitchFamily="34" charset="0"/>
              </a:rPr>
              <a:t>parallel</a:t>
            </a:r>
            <a:r>
              <a:rPr lang="en-US" sz="3600" b="1" dirty="0">
                <a:solidFill>
                  <a:schemeClr val="bg1"/>
                </a:solidFill>
                <a:latin typeface="Arial" panose="020B0604020202020204" pitchFamily="34" charset="0"/>
                <a:cs typeface="Arial" panose="020B0604020202020204" pitchFamily="34" charset="0"/>
              </a:rPr>
              <a:t>” structures in an organization, </a:t>
            </a:r>
            <a:r>
              <a:rPr lang="en-US" sz="3600" b="1" dirty="0">
                <a:solidFill>
                  <a:srgbClr val="FF0066"/>
                </a:solidFill>
                <a:latin typeface="Arial" panose="020B0604020202020204" pitchFamily="34" charset="0"/>
                <a:cs typeface="Arial" panose="020B0604020202020204" pitchFamily="34" charset="0"/>
              </a:rPr>
              <a:t>matrix</a:t>
            </a:r>
            <a:r>
              <a:rPr lang="en-US" sz="3600" b="1" dirty="0">
                <a:solidFill>
                  <a:schemeClr val="bg1"/>
                </a:solidFill>
                <a:latin typeface="Arial" panose="020B0604020202020204" pitchFamily="34" charset="0"/>
                <a:cs typeface="Arial" panose="020B0604020202020204" pitchFamily="34" charset="0"/>
              </a:rPr>
              <a:t> organization, and </a:t>
            </a:r>
            <a:r>
              <a:rPr lang="en-US" sz="3600" b="1" dirty="0">
                <a:solidFill>
                  <a:srgbClr val="FF0066"/>
                </a:solidFill>
                <a:latin typeface="Arial" panose="020B0604020202020204" pitchFamily="34" charset="0"/>
                <a:cs typeface="Arial" panose="020B0604020202020204" pitchFamily="34" charset="0"/>
              </a:rPr>
              <a:t>quality circle </a:t>
            </a:r>
            <a:r>
              <a:rPr lang="en-US" sz="3600" b="1" dirty="0">
                <a:solidFill>
                  <a:schemeClr val="bg1"/>
                </a:solidFill>
                <a:latin typeface="Arial" panose="020B0604020202020204" pitchFamily="34" charset="0"/>
                <a:cs typeface="Arial" panose="020B0604020202020204" pitchFamily="34" charset="0"/>
              </a:rPr>
              <a:t>in TQM) will seem </a:t>
            </a:r>
            <a:r>
              <a:rPr lang="en-US" sz="4400" b="1" dirty="0">
                <a:solidFill>
                  <a:srgbClr val="00FFFF"/>
                </a:solidFill>
                <a:latin typeface="Arial" panose="020B0604020202020204" pitchFamily="34" charset="0"/>
                <a:cs typeface="Arial" panose="020B0604020202020204" pitchFamily="34" charset="0"/>
              </a:rPr>
              <a:t>aimless</a:t>
            </a:r>
            <a:r>
              <a:rPr lang="en-US" sz="3600" b="1" dirty="0">
                <a:solidFill>
                  <a:schemeClr val="bg1"/>
                </a:solidFill>
                <a:latin typeface="Arial" panose="020B0604020202020204" pitchFamily="34" charset="0"/>
                <a:cs typeface="Arial" panose="020B0604020202020204" pitchFamily="34" charset="0"/>
              </a:rPr>
              <a:t>.</a:t>
            </a:r>
          </a:p>
        </p:txBody>
      </p:sp>
      <p:pic>
        <p:nvPicPr>
          <p:cNvPr id="2050" name="Picture 2" descr="How to Stop Feeling Aimless, By Giving Yourself a Purpose | by Tim Arendse  | Be Yourself">
            <a:extLst>
              <a:ext uri="{FF2B5EF4-FFF2-40B4-BE49-F238E27FC236}">
                <a16:creationId xmlns:a16="http://schemas.microsoft.com/office/drawing/2014/main" id="{C9DA4B0F-DF44-9BBD-7962-7AAF0624E6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5013" y="111520"/>
            <a:ext cx="1384811" cy="92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359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B4F2173-0FA3-3A69-F284-9F2E5420CC47}"/>
              </a:ext>
            </a:extLst>
          </p:cNvPr>
          <p:cNvSpPr>
            <a:spLocks noGrp="1"/>
          </p:cNvSpPr>
          <p:nvPr>
            <p:ph type="ftr" sz="quarter" idx="3"/>
          </p:nvPr>
        </p:nvSpPr>
        <p:spPr/>
        <p:txBody>
          <a:bodyPr/>
          <a:lstStyle/>
          <a:p>
            <a:r>
              <a:rPr lang="en-US"/>
              <a:t>Dr. C.C. Tan</a:t>
            </a:r>
            <a:endParaRPr lang="en-US" dirty="0"/>
          </a:p>
        </p:txBody>
      </p:sp>
      <p:sp>
        <p:nvSpPr>
          <p:cNvPr id="8" name="Slide Number Placeholder 7">
            <a:extLst>
              <a:ext uri="{FF2B5EF4-FFF2-40B4-BE49-F238E27FC236}">
                <a16:creationId xmlns:a16="http://schemas.microsoft.com/office/drawing/2014/main" id="{F85204A8-2FBC-91A7-5A5A-4244F4A6C0B3}"/>
              </a:ext>
            </a:extLst>
          </p:cNvPr>
          <p:cNvSpPr>
            <a:spLocks noGrp="1"/>
          </p:cNvSpPr>
          <p:nvPr>
            <p:ph type="sldNum" sz="quarter" idx="4"/>
          </p:nvPr>
        </p:nvSpPr>
        <p:spPr/>
        <p:txBody>
          <a:bodyPr/>
          <a:lstStyle/>
          <a:p>
            <a:pPr>
              <a:defRPr/>
            </a:pPr>
            <a:fld id="{8D1FC6F8-0BCD-47E9-9C64-690771D9C143}" type="slidenum">
              <a:rPr lang="en-US" smtClean="0"/>
              <a:pPr>
                <a:defRPr/>
              </a:pPr>
              <a:t>9</a:t>
            </a:fld>
            <a:endParaRPr lang="en-US" dirty="0"/>
          </a:p>
        </p:txBody>
      </p:sp>
      <p:sp>
        <p:nvSpPr>
          <p:cNvPr id="9" name="Date Placeholder 8">
            <a:extLst>
              <a:ext uri="{FF2B5EF4-FFF2-40B4-BE49-F238E27FC236}">
                <a16:creationId xmlns:a16="http://schemas.microsoft.com/office/drawing/2014/main" id="{DD8AE116-6193-CD42-15FC-C8FA6CFC101E}"/>
              </a:ext>
            </a:extLst>
          </p:cNvPr>
          <p:cNvSpPr>
            <a:spLocks noGrp="1"/>
          </p:cNvSpPr>
          <p:nvPr>
            <p:ph type="dt" sz="half" idx="2"/>
          </p:nvPr>
        </p:nvSpPr>
        <p:spPr/>
        <p:txBody>
          <a:bodyPr/>
          <a:lstStyle/>
          <a:p>
            <a:pPr>
              <a:defRPr/>
            </a:pPr>
            <a:r>
              <a:rPr lang="en-US" cap="all"/>
              <a:t>May 21, 20XX</a:t>
            </a:r>
            <a:endParaRPr lang="en-US" cap="all" dirty="0"/>
          </a:p>
        </p:txBody>
      </p:sp>
      <p:sp>
        <p:nvSpPr>
          <p:cNvPr id="10" name="TextBox 9">
            <a:extLst>
              <a:ext uri="{FF2B5EF4-FFF2-40B4-BE49-F238E27FC236}">
                <a16:creationId xmlns:a16="http://schemas.microsoft.com/office/drawing/2014/main" id="{0614C9BC-D871-20AA-81D7-A1DC52FA9128}"/>
              </a:ext>
            </a:extLst>
          </p:cNvPr>
          <p:cNvSpPr txBox="1"/>
          <p:nvPr/>
        </p:nvSpPr>
        <p:spPr>
          <a:xfrm>
            <a:off x="1422798" y="1723582"/>
            <a:ext cx="8320035" cy="4247317"/>
          </a:xfrm>
          <a:prstGeom prst="rect">
            <a:avLst/>
          </a:prstGeom>
          <a:noFill/>
        </p:spPr>
        <p:txBody>
          <a:bodyPr wrap="square" rtlCol="0">
            <a:spAutoFit/>
          </a:bodyPr>
          <a:lstStyle/>
          <a:p>
            <a:pPr algn="ctr"/>
            <a:r>
              <a:rPr lang="en-US" sz="5400" dirty="0">
                <a:solidFill>
                  <a:schemeClr val="bg1"/>
                </a:solidFill>
                <a:latin typeface="Times New Roman" panose="02020603050405020304" pitchFamily="18" charset="0"/>
                <a:cs typeface="Times New Roman" panose="02020603050405020304" pitchFamily="18" charset="0"/>
              </a:rPr>
              <a:t>A </a:t>
            </a:r>
            <a:r>
              <a:rPr lang="en-US" sz="5400" i="1" dirty="0">
                <a:solidFill>
                  <a:srgbClr val="FF99FF"/>
                </a:solidFill>
                <a:latin typeface="Times New Roman" panose="02020603050405020304" pitchFamily="18" charset="0"/>
                <a:cs typeface="Times New Roman" panose="02020603050405020304" pitchFamily="18" charset="0"/>
              </a:rPr>
              <a:t>bibliometric study </a:t>
            </a:r>
            <a:r>
              <a:rPr lang="en-US" sz="5400" dirty="0">
                <a:solidFill>
                  <a:schemeClr val="bg1"/>
                </a:solidFill>
                <a:latin typeface="Times New Roman" panose="02020603050405020304" pitchFamily="18" charset="0"/>
                <a:cs typeface="Times New Roman" panose="02020603050405020304" pitchFamily="18" charset="0"/>
              </a:rPr>
              <a:t>using the keywords “</a:t>
            </a:r>
            <a:r>
              <a:rPr lang="en-US" sz="5400" i="1" dirty="0">
                <a:solidFill>
                  <a:srgbClr val="FFFF00"/>
                </a:solidFill>
                <a:latin typeface="Times New Roman" panose="02020603050405020304" pitchFamily="18" charset="0"/>
                <a:cs typeface="Times New Roman" panose="02020603050405020304" pitchFamily="18" charset="0"/>
              </a:rPr>
              <a:t>career orientation</a:t>
            </a:r>
            <a:r>
              <a:rPr lang="en-US" sz="5400" dirty="0">
                <a:solidFill>
                  <a:schemeClr val="bg1"/>
                </a:solidFill>
                <a:latin typeface="Times New Roman" panose="02020603050405020304" pitchFamily="18" charset="0"/>
                <a:cs typeface="Times New Roman" panose="02020603050405020304" pitchFamily="18" charset="0"/>
              </a:rPr>
              <a:t>”, “</a:t>
            </a:r>
            <a:r>
              <a:rPr lang="en-US" sz="5400" i="1" dirty="0">
                <a:solidFill>
                  <a:srgbClr val="00FFFF"/>
                </a:solidFill>
                <a:latin typeface="Times New Roman" panose="02020603050405020304" pitchFamily="18" charset="0"/>
                <a:cs typeface="Times New Roman" panose="02020603050405020304" pitchFamily="18" charset="0"/>
              </a:rPr>
              <a:t>career anchor</a:t>
            </a:r>
            <a:r>
              <a:rPr lang="en-US" sz="5400" dirty="0">
                <a:solidFill>
                  <a:schemeClr val="bg1"/>
                </a:solidFill>
                <a:latin typeface="Times New Roman" panose="02020603050405020304" pitchFamily="18" charset="0"/>
                <a:cs typeface="Times New Roman" panose="02020603050405020304" pitchFamily="18" charset="0"/>
              </a:rPr>
              <a:t>”, “</a:t>
            </a:r>
            <a:r>
              <a:rPr lang="en-US" sz="5400" i="1" dirty="0">
                <a:solidFill>
                  <a:srgbClr val="FFC000"/>
                </a:solidFill>
                <a:latin typeface="Times New Roman" panose="02020603050405020304" pitchFamily="18" charset="0"/>
                <a:cs typeface="Times New Roman" panose="02020603050405020304" pitchFamily="18" charset="0"/>
              </a:rPr>
              <a:t>career success</a:t>
            </a:r>
            <a:r>
              <a:rPr lang="en-US" sz="5400" dirty="0">
                <a:solidFill>
                  <a:schemeClr val="bg1"/>
                </a:solidFill>
                <a:latin typeface="Times New Roman" panose="02020603050405020304" pitchFamily="18" charset="0"/>
                <a:cs typeface="Times New Roman" panose="02020603050405020304" pitchFamily="18" charset="0"/>
              </a:rPr>
              <a:t>”, and “</a:t>
            </a:r>
            <a:r>
              <a:rPr lang="en-US" sz="5400" i="1" dirty="0">
                <a:solidFill>
                  <a:srgbClr val="00FF00"/>
                </a:solidFill>
                <a:latin typeface="Times New Roman" panose="02020603050405020304" pitchFamily="18" charset="0"/>
                <a:cs typeface="Times New Roman" panose="02020603050405020304" pitchFamily="18" charset="0"/>
              </a:rPr>
              <a:t>career success</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a:solidFill>
                  <a:srgbClr val="FF0066"/>
                </a:solidFill>
                <a:latin typeface="Times New Roman" panose="02020603050405020304" pitchFamily="18" charset="0"/>
                <a:cs typeface="Times New Roman" panose="02020603050405020304" pitchFamily="18" charset="0"/>
              </a:rPr>
              <a:t>yields</a:t>
            </a:r>
            <a:r>
              <a:rPr lang="en-US" sz="54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999784"/>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Custom 15">
      <a:majorFont>
        <a:latin typeface="Century Gothic Bold"/>
        <a:ea typeface=""/>
        <a:cs typeface=""/>
      </a:majorFont>
      <a:minorFont>
        <a:latin typeface="Dayton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2B339A-BBCD-4BF4-A3FE-AE1F9B12F717}">
  <ds:schemaRefs>
    <ds:schemaRef ds:uri="http://schemas.microsoft.com/sharepoint/v3/contenttype/forms"/>
  </ds:schemaRefs>
</ds:datastoreItem>
</file>

<file path=customXml/itemProps3.xml><?xml version="1.0" encoding="utf-8"?>
<ds:datastoreItem xmlns:ds="http://schemas.openxmlformats.org/officeDocument/2006/customXml" ds:itemID="{E71989D7-CF02-4DC5-9433-98B600ACA0D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Futuristic pitch deck</Template>
  <TotalTime>3709</TotalTime>
  <Words>1689</Words>
  <Application>Microsoft Office PowerPoint</Application>
  <PresentationFormat>Widescreen</PresentationFormat>
  <Paragraphs>224</Paragraphs>
  <Slides>29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Century Gothic Bold</vt:lpstr>
      <vt:lpstr>Courier New</vt:lpstr>
      <vt:lpstr>Daytona Pro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Dr.CC Tan</dc:creator>
  <cp:lastModifiedBy>Alienware</cp:lastModifiedBy>
  <cp:revision>162</cp:revision>
  <dcterms:created xsi:type="dcterms:W3CDTF">2023-11-05T13:06:41Z</dcterms:created>
  <dcterms:modified xsi:type="dcterms:W3CDTF">2023-11-29T10:36:48Z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